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323" r:id="rId3"/>
    <p:sldId id="304" r:id="rId4"/>
    <p:sldId id="324" r:id="rId5"/>
    <p:sldId id="325" r:id="rId6"/>
    <p:sldId id="264" r:id="rId7"/>
    <p:sldId id="306" r:id="rId8"/>
    <p:sldId id="298" r:id="rId9"/>
    <p:sldId id="345" r:id="rId10"/>
    <p:sldId id="340" r:id="rId11"/>
    <p:sldId id="341" r:id="rId12"/>
    <p:sldId id="343" r:id="rId13"/>
    <p:sldId id="295" r:id="rId14"/>
    <p:sldId id="272" r:id="rId15"/>
    <p:sldId id="301" r:id="rId16"/>
    <p:sldId id="278" r:id="rId17"/>
    <p:sldId id="279" r:id="rId18"/>
    <p:sldId id="262" r:id="rId19"/>
    <p:sldId id="263" r:id="rId20"/>
    <p:sldId id="309" r:id="rId21"/>
    <p:sldId id="318" r:id="rId22"/>
    <p:sldId id="335" r:id="rId23"/>
    <p:sldId id="346" r:id="rId24"/>
    <p:sldId id="310" r:id="rId25"/>
    <p:sldId id="347" r:id="rId26"/>
    <p:sldId id="326" r:id="rId27"/>
    <p:sldId id="337" r:id="rId28"/>
    <p:sldId id="282" r:id="rId29"/>
    <p:sldId id="276" r:id="rId30"/>
    <p:sldId id="289" r:id="rId31"/>
    <p:sldId id="256" r:id="rId32"/>
    <p:sldId id="33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524DF0-3A58-1B3F-33A6-EA2B2D581722}" name="Reuven Dukas" initials="RD" userId="f1ed3a87695ec3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776A"/>
    <a:srgbClr val="72B1D5"/>
    <a:srgbClr val="BC3C29"/>
    <a:srgbClr val="D07669"/>
    <a:srgbClr val="0072B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autoAdjust="0"/>
    <p:restoredTop sz="94660"/>
  </p:normalViewPr>
  <p:slideViewPr>
    <p:cSldViewPr snapToGrid="0">
      <p:cViewPr varScale="1">
        <p:scale>
          <a:sx n="105" d="100"/>
          <a:sy n="105" d="100"/>
        </p:scale>
        <p:origin x="10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A390-D0E0-499D-AF74-B916E429F1D9}" type="datetimeFigureOut">
              <a:rPr lang="en-CA" smtClean="0"/>
              <a:t>2022-07-15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85510-9BC8-4D2A-964D-F16AD354C104}" type="slidenum">
              <a:rPr lang="en-CA" smtClean="0"/>
              <a:t>‹#›</a:t>
            </a:fld>
            <a:endParaRPr lang="en-CA"/>
          </a:p>
        </p:txBody>
      </p:sp>
    </p:spTree>
    <p:extLst>
      <p:ext uri="{BB962C8B-B14F-4D97-AF65-F5344CB8AC3E}">
        <p14:creationId xmlns:p14="http://schemas.microsoft.com/office/powerpoint/2010/main" val="416142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everyone, I’m Janice and thanks for joining me today for my talk on sexual conflict and sexual networks in bedbugs. </a:t>
            </a:r>
          </a:p>
        </p:txBody>
      </p:sp>
      <p:sp>
        <p:nvSpPr>
          <p:cNvPr id="4" name="Slide Number Placeholder 3"/>
          <p:cNvSpPr>
            <a:spLocks noGrp="1"/>
          </p:cNvSpPr>
          <p:nvPr>
            <p:ph type="sldNum" sz="quarter" idx="5"/>
          </p:nvPr>
        </p:nvSpPr>
        <p:spPr/>
        <p:txBody>
          <a:bodyPr/>
          <a:lstStyle/>
          <a:p>
            <a:fld id="{60A20BEA-B275-4A2B-8064-3418A2384C7E}" type="slidenum">
              <a:rPr lang="en-CA" smtClean="0"/>
              <a:t>1</a:t>
            </a:fld>
            <a:endParaRPr lang="en-CA"/>
          </a:p>
        </p:txBody>
      </p:sp>
    </p:spTree>
    <p:extLst>
      <p:ext uri="{BB962C8B-B14F-4D97-AF65-F5344CB8AC3E}">
        <p14:creationId xmlns:p14="http://schemas.microsoft.com/office/powerpoint/2010/main" val="236946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dirty="0"/>
              <a:t>And so in other words we hypothesized that female mating status would affect both female avoidance and male rejection behaviour and decided to critically test this by experimentally manipulating female insemination status. </a:t>
            </a:r>
            <a:br>
              <a:rPr lang="en-CA" sz="1600" dirty="0"/>
            </a:br>
            <a:br>
              <a:rPr lang="en-CA" sz="1600" dirty="0"/>
            </a:br>
            <a:r>
              <a:rPr lang="en-CA" sz="1600" dirty="0"/>
              <a:t>To do this, we once again observed groups of 24 mixed sex adult bedbugs except this time, 6 of the females were experimentally manipulated to be recently inseminated while 6 were left as distantly inseminated. </a:t>
            </a:r>
            <a:br>
              <a:rPr lang="en-CA" dirty="0"/>
            </a:br>
            <a:br>
              <a:rPr lang="en-CA" dirty="0"/>
            </a:br>
            <a:r>
              <a:rPr lang="en-CA" dirty="0"/>
              <a:t>How we did this was mate the recently inseminated females two days prior and immediately before the observation period while distantly inseminated females were only mated two days prior. </a:t>
            </a:r>
            <a:br>
              <a:rPr lang="en-CA" dirty="0"/>
            </a:br>
            <a:br>
              <a:rPr lang="en-CA" dirty="0"/>
            </a:br>
            <a:r>
              <a:rPr lang="en-CA" dirty="0"/>
              <a:t>And in total we ran 5 replicates resulting in 30 females per treatment. </a:t>
            </a:r>
          </a:p>
        </p:txBody>
      </p:sp>
      <p:sp>
        <p:nvSpPr>
          <p:cNvPr id="4" name="Slide Number Placeholder 3"/>
          <p:cNvSpPr>
            <a:spLocks noGrp="1"/>
          </p:cNvSpPr>
          <p:nvPr>
            <p:ph type="sldNum" sz="quarter" idx="5"/>
          </p:nvPr>
        </p:nvSpPr>
        <p:spPr/>
        <p:txBody>
          <a:bodyPr/>
          <a:lstStyle/>
          <a:p>
            <a:fld id="{60A20BEA-B275-4A2B-8064-3418A2384C7E}" type="slidenum">
              <a:rPr lang="en-CA" smtClean="0"/>
              <a:t>14</a:t>
            </a:fld>
            <a:endParaRPr lang="en-CA"/>
          </a:p>
        </p:txBody>
      </p:sp>
    </p:spTree>
    <p:extLst>
      <p:ext uri="{BB962C8B-B14F-4D97-AF65-F5344CB8AC3E}">
        <p14:creationId xmlns:p14="http://schemas.microsoft.com/office/powerpoint/2010/main" val="608666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to walk you guys through how we observe sexual interactions.. Every time we saw a mount, we noted whether the female tried to avoid or whether she stayed still. </a:t>
            </a:r>
            <a:br>
              <a:rPr lang="en-CA" dirty="0"/>
            </a:br>
            <a:br>
              <a:rPr lang="en-CA" dirty="0"/>
            </a:br>
            <a:r>
              <a:rPr lang="en-CA" dirty="0"/>
              <a:t>In cases where the female tries to avoid, she can either succeed or fail. If she succeeds, then naturally insemination does not happen. However, if she fails, we treat it as if she stays and then of all the females who stay, we then note whether the male aborts the mount or if he follows through with insemination. </a:t>
            </a:r>
          </a:p>
        </p:txBody>
      </p:sp>
      <p:sp>
        <p:nvSpPr>
          <p:cNvPr id="4" name="Slide Number Placeholder 3"/>
          <p:cNvSpPr>
            <a:spLocks noGrp="1"/>
          </p:cNvSpPr>
          <p:nvPr>
            <p:ph type="sldNum" sz="quarter" idx="5"/>
          </p:nvPr>
        </p:nvSpPr>
        <p:spPr/>
        <p:txBody>
          <a:bodyPr/>
          <a:lstStyle/>
          <a:p>
            <a:fld id="{60A20BEA-B275-4A2B-8064-3418A2384C7E}" type="slidenum">
              <a:rPr lang="en-CA" smtClean="0"/>
              <a:t>15</a:t>
            </a:fld>
            <a:endParaRPr lang="en-CA"/>
          </a:p>
        </p:txBody>
      </p:sp>
    </p:spTree>
    <p:extLst>
      <p:ext uri="{BB962C8B-B14F-4D97-AF65-F5344CB8AC3E}">
        <p14:creationId xmlns:p14="http://schemas.microsoft.com/office/powerpoint/2010/main" val="179643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Okay so for results, I’ll start with showing some mounting networks. </a:t>
            </a:r>
            <a:br>
              <a:rPr lang="en-CA" dirty="0"/>
            </a:br>
            <a:br>
              <a:rPr lang="en-CA" dirty="0"/>
            </a:br>
            <a:r>
              <a:rPr lang="en-CA" dirty="0"/>
              <a:t>So in these networks, blue represent males while red circles are recently inseminated females and orange circles are distantly inseminated females.</a:t>
            </a:r>
            <a:br>
              <a:rPr lang="en-CA" dirty="0"/>
            </a:br>
            <a:br>
              <a:rPr lang="en-CA" dirty="0"/>
            </a:br>
            <a:r>
              <a:rPr lang="en-CA" dirty="0"/>
              <a:t>In this case, because we have mount networks, every edge/arrow represents mounts where thicker arrows correspond to more mounts and larger nodes also correspond to individuals either receiving more or in the case of males, performing more mounts. Unconnected circles show individuals who either were not mounted or males that did not perform mounts. </a:t>
            </a:r>
            <a:br>
              <a:rPr lang="en-CA" dirty="0"/>
            </a:br>
            <a:br>
              <a:rPr lang="en-CA" dirty="0"/>
            </a:br>
            <a:r>
              <a:rPr lang="en-CA" dirty="0"/>
              <a:t>And we’re always going to be paying attention to is the size of the red vs. orange as those are the two female treatments. And here, they’re roughly the same size meaning males were pursuing both types of females at relatively equal rates</a:t>
            </a:r>
          </a:p>
        </p:txBody>
      </p:sp>
      <p:sp>
        <p:nvSpPr>
          <p:cNvPr id="4" name="Slide Number Placeholder 3"/>
          <p:cNvSpPr>
            <a:spLocks noGrp="1"/>
          </p:cNvSpPr>
          <p:nvPr>
            <p:ph type="sldNum" sz="quarter" idx="5"/>
          </p:nvPr>
        </p:nvSpPr>
        <p:spPr/>
        <p:txBody>
          <a:bodyPr/>
          <a:lstStyle/>
          <a:p>
            <a:fld id="{60A20BEA-B275-4A2B-8064-3418A2384C7E}" type="slidenum">
              <a:rPr lang="en-CA" smtClean="0"/>
              <a:t>16</a:t>
            </a:fld>
            <a:endParaRPr lang="en-CA"/>
          </a:p>
        </p:txBody>
      </p:sp>
    </p:spTree>
    <p:extLst>
      <p:ext uri="{BB962C8B-B14F-4D97-AF65-F5344CB8AC3E}">
        <p14:creationId xmlns:p14="http://schemas.microsoft.com/office/powerpoint/2010/main" val="3239960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when you look at the insemination networks where the edges or arrows now represent inseminations, we now see the opposite trend of the orange circles seem larger showing that distantly inseminated females appear to get inseminated more. Though this is not statistically significant, here we’re looking at absolute number of insemination. However, if you take into account number of inseminations relative to mounts received…</a:t>
            </a:r>
          </a:p>
        </p:txBody>
      </p:sp>
      <p:sp>
        <p:nvSpPr>
          <p:cNvPr id="4" name="Slide Number Placeholder 3"/>
          <p:cNvSpPr>
            <a:spLocks noGrp="1"/>
          </p:cNvSpPr>
          <p:nvPr>
            <p:ph type="sldNum" sz="quarter" idx="5"/>
          </p:nvPr>
        </p:nvSpPr>
        <p:spPr/>
        <p:txBody>
          <a:bodyPr/>
          <a:lstStyle/>
          <a:p>
            <a:fld id="{60A20BEA-B275-4A2B-8064-3418A2384C7E}" type="slidenum">
              <a:rPr lang="en-CA" smtClean="0"/>
              <a:t>17</a:t>
            </a:fld>
            <a:endParaRPr lang="en-CA"/>
          </a:p>
        </p:txBody>
      </p:sp>
    </p:spTree>
    <p:extLst>
      <p:ext uri="{BB962C8B-B14F-4D97-AF65-F5344CB8AC3E}">
        <p14:creationId xmlns:p14="http://schemas.microsoft.com/office/powerpoint/2010/main" val="1538355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first found that, surprisingly… recently and distantly inseminated females attempted to evade mounts at equal rates. </a:t>
            </a:r>
          </a:p>
        </p:txBody>
      </p:sp>
      <p:sp>
        <p:nvSpPr>
          <p:cNvPr id="4" name="Slide Number Placeholder 3"/>
          <p:cNvSpPr>
            <a:spLocks noGrp="1"/>
          </p:cNvSpPr>
          <p:nvPr>
            <p:ph type="sldNum" sz="quarter" idx="5"/>
          </p:nvPr>
        </p:nvSpPr>
        <p:spPr/>
        <p:txBody>
          <a:bodyPr/>
          <a:lstStyle/>
          <a:p>
            <a:fld id="{60A20BEA-B275-4A2B-8064-3418A2384C7E}" type="slidenum">
              <a:rPr lang="en-CA" smtClean="0"/>
              <a:t>18</a:t>
            </a:fld>
            <a:endParaRPr lang="en-CA"/>
          </a:p>
        </p:txBody>
      </p:sp>
    </p:spTree>
    <p:extLst>
      <p:ext uri="{BB962C8B-B14F-4D97-AF65-F5344CB8AC3E}">
        <p14:creationId xmlns:p14="http://schemas.microsoft.com/office/powerpoint/2010/main" val="752082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panose="020B0604020202020204" pitchFamily="34" charset="0"/>
                <a:cs typeface="Helvetica" panose="020B0604020202020204" pitchFamily="34" charset="0"/>
              </a:rPr>
              <a:t>Insemination status affects the likelihood of a female getting inseminated</a:t>
            </a:r>
            <a:br>
              <a:rPr lang="en-US" sz="1200" dirty="0">
                <a:latin typeface="Helvetica" panose="020B0604020202020204" pitchFamily="34" charset="0"/>
                <a:cs typeface="Helvetica" panose="020B0604020202020204" pitchFamily="34" charset="0"/>
              </a:rPr>
            </a:br>
            <a:r>
              <a:rPr lang="en-US" sz="1200" dirty="0">
                <a:latin typeface="Helvetica" panose="020B0604020202020204" pitchFamily="34" charset="0"/>
                <a:cs typeface="Helvetica" panose="020B0604020202020204" pitchFamily="34" charset="0"/>
              </a:rPr>
              <a:t>Driven by male choice as opposed to female avoidance</a:t>
            </a:r>
            <a:endParaRPr lang="en-CA" sz="1200" dirty="0">
              <a:latin typeface="Helvetica" panose="020B0604020202020204" pitchFamily="34" charset="0"/>
              <a:cs typeface="Helvetica" panose="020B0604020202020204" pitchFamily="34" charset="0"/>
            </a:endParaRPr>
          </a:p>
        </p:txBody>
      </p:sp>
      <p:sp>
        <p:nvSpPr>
          <p:cNvPr id="4" name="Slide Number Placeholder 3"/>
          <p:cNvSpPr>
            <a:spLocks noGrp="1"/>
          </p:cNvSpPr>
          <p:nvPr>
            <p:ph type="sldNum" sz="quarter" idx="5"/>
          </p:nvPr>
        </p:nvSpPr>
        <p:spPr/>
        <p:txBody>
          <a:bodyPr/>
          <a:lstStyle/>
          <a:p>
            <a:fld id="{540F9651-FA74-4AC5-832B-0B53ABC94C9F}" type="slidenum">
              <a:rPr lang="en-CA" smtClean="0"/>
              <a:t>19</a:t>
            </a:fld>
            <a:endParaRPr lang="en-CA"/>
          </a:p>
        </p:txBody>
      </p:sp>
    </p:spTree>
    <p:extLst>
      <p:ext uri="{BB962C8B-B14F-4D97-AF65-F5344CB8AC3E}">
        <p14:creationId xmlns:p14="http://schemas.microsoft.com/office/powerpoint/2010/main" val="4209786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obviously an open-ended question is why we still aren’t seeing predictable patterns of female avoidance?? </a:t>
            </a:r>
            <a:br>
              <a:rPr lang="en-CA" dirty="0"/>
            </a:br>
            <a:br>
              <a:rPr lang="en-CA" dirty="0"/>
            </a:br>
            <a:r>
              <a:rPr lang="en-CA" dirty="0"/>
              <a:t>And so what we want to do is first quantify the costs of a low vs. natural insemination rates to see if daily insemination really leads to reduced lifetime reproductive output in females because existing data on the costs associated with traumatic insemination are still inconclusive. </a:t>
            </a:r>
            <a:br>
              <a:rPr lang="en-CA" dirty="0"/>
            </a:br>
            <a:br>
              <a:rPr lang="en-CA" dirty="0"/>
            </a:br>
            <a:r>
              <a:rPr lang="en-CA" dirty="0"/>
              <a:t>And hopefully with the data we gather from these experiments, we’ll start getting a more complete picture of what’s going on in this super fascinating but complex mating system and further our understanding of the ways sexual conflict can shape reproductive strategies and behaviours. </a:t>
            </a:r>
          </a:p>
        </p:txBody>
      </p:sp>
      <p:sp>
        <p:nvSpPr>
          <p:cNvPr id="4" name="Slide Number Placeholder 3"/>
          <p:cNvSpPr>
            <a:spLocks noGrp="1"/>
          </p:cNvSpPr>
          <p:nvPr>
            <p:ph type="sldNum" sz="quarter" idx="5"/>
          </p:nvPr>
        </p:nvSpPr>
        <p:spPr/>
        <p:txBody>
          <a:bodyPr/>
          <a:lstStyle/>
          <a:p>
            <a:fld id="{60A20BEA-B275-4A2B-8064-3418A2384C7E}" type="slidenum">
              <a:rPr lang="en-CA" smtClean="0"/>
              <a:t>20</a:t>
            </a:fld>
            <a:endParaRPr lang="en-CA"/>
          </a:p>
        </p:txBody>
      </p:sp>
    </p:spTree>
    <p:extLst>
      <p:ext uri="{BB962C8B-B14F-4D97-AF65-F5344CB8AC3E}">
        <p14:creationId xmlns:p14="http://schemas.microsoft.com/office/powerpoint/2010/main" val="3988254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that, I just want to thank all of these incredible people for making this project possible and thank everyone here for tuning into my talk and I’ll be happy to take questions. </a:t>
            </a:r>
          </a:p>
        </p:txBody>
      </p:sp>
      <p:sp>
        <p:nvSpPr>
          <p:cNvPr id="4" name="Slide Number Placeholder 3"/>
          <p:cNvSpPr>
            <a:spLocks noGrp="1"/>
          </p:cNvSpPr>
          <p:nvPr>
            <p:ph type="sldNum" sz="quarter" idx="5"/>
          </p:nvPr>
        </p:nvSpPr>
        <p:spPr/>
        <p:txBody>
          <a:bodyPr/>
          <a:lstStyle/>
          <a:p>
            <a:fld id="{1A0E0917-6904-4C57-9784-6AA503D76A43}" type="slidenum">
              <a:rPr lang="en-CA" smtClean="0"/>
              <a:t>26</a:t>
            </a:fld>
            <a:endParaRPr lang="en-CA"/>
          </a:p>
        </p:txBody>
      </p:sp>
    </p:spTree>
    <p:extLst>
      <p:ext uri="{BB962C8B-B14F-4D97-AF65-F5344CB8AC3E}">
        <p14:creationId xmlns:p14="http://schemas.microsoft.com/office/powerpoint/2010/main" val="2511474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 see that a higher proportion of mounts directed at distantly inseminated females lead to insemination compared to the mounts directed at the recently inseminated females. So this is looking at insemination rate rather than just total number of inseminations… </a:t>
            </a:r>
            <a:br>
              <a:rPr lang="en-CA" dirty="0"/>
            </a:br>
            <a:br>
              <a:rPr lang="en-CA" dirty="0"/>
            </a:br>
            <a:r>
              <a:rPr lang="en-CA" dirty="0"/>
              <a:t>As for whether it’s female avoidance or male rejection driving this pattern…</a:t>
            </a:r>
            <a:br>
              <a:rPr lang="en-CA" dirty="0"/>
            </a:b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28</a:t>
            </a:fld>
            <a:endParaRPr lang="en-CA"/>
          </a:p>
        </p:txBody>
      </p:sp>
    </p:spTree>
    <p:extLst>
      <p:ext uri="{BB962C8B-B14F-4D97-AF65-F5344CB8AC3E}">
        <p14:creationId xmlns:p14="http://schemas.microsoft.com/office/powerpoint/2010/main" val="1418064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live observed all sexual interactions for one hour, under red light because bedbugs are nocturnal, and made sure observers were always blind to female treatment. </a:t>
            </a: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29</a:t>
            </a:fld>
            <a:endParaRPr lang="en-CA"/>
          </a:p>
        </p:txBody>
      </p:sp>
    </p:spTree>
    <p:extLst>
      <p:ext uri="{BB962C8B-B14F-4D97-AF65-F5344CB8AC3E}">
        <p14:creationId xmlns:p14="http://schemas.microsoft.com/office/powerpoint/2010/main" val="3849050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dirty="0"/>
              <a:t>Sexual conflict is widely prevalent in the animal kingdom leading to the evolution of extreme morphological traits like spiky genitalia or extreme behaviours like sexual cannibalism and infanticide.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4</a:t>
            </a:fld>
            <a:endParaRPr lang="en-CA"/>
          </a:p>
        </p:txBody>
      </p:sp>
    </p:spTree>
    <p:extLst>
      <p:ext uri="{BB962C8B-B14F-4D97-AF65-F5344CB8AC3E}">
        <p14:creationId xmlns:p14="http://schemas.microsoft.com/office/powerpoint/2010/main" val="1483133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also had two treatments.</a:t>
            </a:r>
            <a:br>
              <a:rPr lang="en-CA" dirty="0"/>
            </a:br>
            <a:br>
              <a:rPr lang="en-CA" dirty="0"/>
            </a:br>
            <a:r>
              <a:rPr lang="en-CA" dirty="0"/>
              <a:t>So we had a 2-shelter treatment which provided females with limited opportunities for social avoidance and a 12-shelter treatment which provided females with ample opportunity for social avoidance. And we ran three replicates of each treatment. </a:t>
            </a: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30</a:t>
            </a:fld>
            <a:endParaRPr lang="en-CA"/>
          </a:p>
        </p:txBody>
      </p:sp>
    </p:spTree>
    <p:extLst>
      <p:ext uri="{BB962C8B-B14F-4D97-AF65-F5344CB8AC3E}">
        <p14:creationId xmlns:p14="http://schemas.microsoft.com/office/powerpoint/2010/main" val="1975837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4. </a:t>
            </a:r>
            <a:r>
              <a:rPr lang="en-CA" sz="1800" b="1" dirty="0">
                <a:effectLst/>
                <a:latin typeface="Times New Roman" panose="02020603050405020304" pitchFamily="18" charset="0"/>
                <a:ea typeface="Times New Roman" panose="02020603050405020304" pitchFamily="18" charset="0"/>
              </a:rPr>
              <a:t>Distribution of assortativity indexes from permuted networks. </a:t>
            </a:r>
            <a:r>
              <a:rPr lang="en-CA" sz="1800" dirty="0">
                <a:effectLst/>
                <a:latin typeface="Times New Roman" panose="02020603050405020304" pitchFamily="18" charset="0"/>
                <a:ea typeface="Times New Roman" panose="02020603050405020304" pitchFamily="18" charset="0"/>
              </a:rPr>
              <a:t>The top row represents randomized networks from the 2-shelter treatment while the bottom row represents randomized networks from the 12-shelter treatment. Red dashed lines represents observed assortativity indexes. </a:t>
            </a:r>
            <a:endParaRPr lang="en-CA" dirty="0"/>
          </a:p>
        </p:txBody>
      </p:sp>
      <p:sp>
        <p:nvSpPr>
          <p:cNvPr id="4" name="Slide Number Placeholder 3"/>
          <p:cNvSpPr>
            <a:spLocks noGrp="1"/>
          </p:cNvSpPr>
          <p:nvPr>
            <p:ph type="sldNum" sz="quarter" idx="5"/>
          </p:nvPr>
        </p:nvSpPr>
        <p:spPr/>
        <p:txBody>
          <a:bodyPr/>
          <a:lstStyle/>
          <a:p>
            <a:fld id="{E644D066-5980-46B5-9F1F-815C785BF23B}" type="slidenum">
              <a:rPr lang="en-CA" smtClean="0"/>
              <a:t>31</a:t>
            </a:fld>
            <a:endParaRPr lang="en-CA"/>
          </a:p>
        </p:txBody>
      </p:sp>
    </p:spTree>
    <p:extLst>
      <p:ext uri="{BB962C8B-B14F-4D97-AF65-F5344CB8AC3E}">
        <p14:creationId xmlns:p14="http://schemas.microsoft.com/office/powerpoint/2010/main" val="3033990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summary slide</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32</a:t>
            </a:fld>
            <a:endParaRPr lang="en-CA"/>
          </a:p>
        </p:txBody>
      </p:sp>
    </p:spTree>
    <p:extLst>
      <p:ext uri="{BB962C8B-B14F-4D97-AF65-F5344CB8AC3E}">
        <p14:creationId xmlns:p14="http://schemas.microsoft.com/office/powerpoint/2010/main" val="292698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given the prevalence of sexual conflict across many animal systems and its clear impact on evolution.. the overarching goal of my research is to</a:t>
            </a:r>
            <a:r>
              <a:rPr lang="en-CA" sz="1200" dirty="0">
                <a:latin typeface="Helvetica" panose="020B0604020202020204" pitchFamily="34" charset="0"/>
                <a:cs typeface="Helvetica" panose="020B0604020202020204" pitchFamily="34" charset="0"/>
              </a:rPr>
              <a:t> study the sexual dynamics and behaviours of a model system with extreme sexual conflict.</a:t>
            </a:r>
            <a:br>
              <a:rPr lang="en-CA" dirty="0"/>
            </a:br>
            <a:br>
              <a:rPr lang="en-CA" dirty="0"/>
            </a:br>
            <a:r>
              <a:rPr lang="en-CA" dirty="0"/>
              <a:t>Which is why we turn to bedbugs as they’re famous for having intense sexual conflict since they always reproduce through traumatic insemination. </a:t>
            </a:r>
            <a:br>
              <a:rPr lang="en-CA" dirty="0"/>
            </a:br>
            <a:br>
              <a:rPr lang="en-CA" dirty="0"/>
            </a:br>
            <a:r>
              <a:rPr lang="en-CA" dirty="0"/>
              <a:t>Traumatic insemination is when the male bypasses the female’s reproductive tract, pierces her abdomen and deposits sperm straight into her body cavity and there’s data suggesting that repeat inseminations are highly costly to females.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5</a:t>
            </a:fld>
            <a:endParaRPr lang="en-CA"/>
          </a:p>
        </p:txBody>
      </p:sp>
    </p:spTree>
    <p:extLst>
      <p:ext uri="{BB962C8B-B14F-4D97-AF65-F5344CB8AC3E}">
        <p14:creationId xmlns:p14="http://schemas.microsoft.com/office/powerpoint/2010/main" val="154574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first thing we did to study their sexual dynamics, we developed a naturalistic arena to observe individually marked bed bugs as shown here</a:t>
            </a:r>
            <a:br>
              <a:rPr lang="en-CA" dirty="0"/>
            </a:br>
            <a:r>
              <a:rPr lang="en-CA" dirty="0"/>
              <a:t> </a:t>
            </a:r>
            <a:br>
              <a:rPr lang="en-CA" dirty="0"/>
            </a:br>
            <a:r>
              <a:rPr lang="en-CA" dirty="0"/>
              <a:t>In this arena, the bed bugs are allowed to freely roam between several high-quality shelters and also feed from our “artificial host”</a:t>
            </a:r>
            <a:br>
              <a:rPr lang="en-CA" dirty="0"/>
            </a:br>
            <a:br>
              <a:rPr lang="en-CA" dirty="0"/>
            </a:br>
            <a:r>
              <a:rPr lang="en-CA" dirty="0"/>
              <a:t>By observing the groups of bed bugs continuously for six days and recording </a:t>
            </a:r>
            <a:r>
              <a:rPr lang="en-CA" b="1" dirty="0"/>
              <a:t>all </a:t>
            </a:r>
            <a:r>
              <a:rPr lang="en-CA" b="0" dirty="0"/>
              <a:t>sexual interactions, we were able to gain some </a:t>
            </a:r>
            <a:r>
              <a:rPr lang="en-CA" dirty="0"/>
              <a:t>compelling insights that then inspired further experiments…</a:t>
            </a:r>
          </a:p>
        </p:txBody>
      </p:sp>
      <p:sp>
        <p:nvSpPr>
          <p:cNvPr id="4" name="Slide Number Placeholder 3"/>
          <p:cNvSpPr>
            <a:spLocks noGrp="1"/>
          </p:cNvSpPr>
          <p:nvPr>
            <p:ph type="sldNum" sz="quarter" idx="5"/>
          </p:nvPr>
        </p:nvSpPr>
        <p:spPr/>
        <p:txBody>
          <a:bodyPr/>
          <a:lstStyle/>
          <a:p>
            <a:fld id="{0C279682-3122-4788-9D93-BB32A9AE4F0C}" type="slidenum">
              <a:rPr lang="en-CA" smtClean="0"/>
              <a:t>6</a:t>
            </a:fld>
            <a:endParaRPr lang="en-CA"/>
          </a:p>
        </p:txBody>
      </p:sp>
    </p:spTree>
    <p:extLst>
      <p:ext uri="{BB962C8B-B14F-4D97-AF65-F5344CB8AC3E}">
        <p14:creationId xmlns:p14="http://schemas.microsoft.com/office/powerpoint/2010/main" val="190792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predicted that especially in the 12-shelter treatment where there’s more opportunities for social avoidance… that</a:t>
            </a:r>
            <a:br>
              <a:rPr lang="en-US" dirty="0"/>
            </a:br>
            <a:br>
              <a:rPr lang="en-US" dirty="0"/>
            </a:br>
            <a:r>
              <a:rPr lang="en-US" dirty="0"/>
              <a:t>2. Population level assortment by sex meaning we would often see aggregations that were either strongly male-biased or female-biased</a:t>
            </a:r>
            <a:br>
              <a:rPr lang="en-US" dirty="0"/>
            </a:br>
            <a:br>
              <a:rPr lang="en-US" dirty="0"/>
            </a:br>
            <a:r>
              <a:rPr lang="en-US" dirty="0"/>
              <a:t>3. Females would have fewer and weaker social connections overall as a means to avoid sexual harassment and multiple inseminations</a:t>
            </a:r>
            <a:br>
              <a:rPr lang="en-US" dirty="0"/>
            </a:br>
            <a:r>
              <a:rPr lang="en-US" dirty="0"/>
              <a:t>- Also hint from previous research which seemed to find higher proportion of lone females compared to lone males (no shelters) </a:t>
            </a: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7</a:t>
            </a:fld>
            <a:endParaRPr lang="en-CA"/>
          </a:p>
        </p:txBody>
      </p:sp>
    </p:spTree>
    <p:extLst>
      <p:ext uri="{BB962C8B-B14F-4D97-AF65-F5344CB8AC3E}">
        <p14:creationId xmlns:p14="http://schemas.microsoft.com/office/powerpoint/2010/main" val="411291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8</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9</a:t>
            </a:fld>
            <a:endParaRPr lang="en-CA"/>
          </a:p>
        </p:txBody>
      </p:sp>
    </p:spTree>
    <p:extLst>
      <p:ext uri="{BB962C8B-B14F-4D97-AF65-F5344CB8AC3E}">
        <p14:creationId xmlns:p14="http://schemas.microsoft.com/office/powerpoint/2010/main" val="249411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no evidence for sex differences in the 12-shelter treatment</a:t>
            </a:r>
            <a:br>
              <a:rPr lang="en-CA" dirty="0"/>
            </a:br>
            <a:br>
              <a:rPr lang="en-CA" dirty="0"/>
            </a:br>
            <a:r>
              <a:rPr lang="en-CA" dirty="0"/>
              <a:t>So this doesn’t support our prediction that females avoid harassment by simply being less social. </a:t>
            </a:r>
          </a:p>
        </p:txBody>
      </p:sp>
      <p:sp>
        <p:nvSpPr>
          <p:cNvPr id="4" name="Slide Number Placeholder 3"/>
          <p:cNvSpPr>
            <a:spLocks noGrp="1"/>
          </p:cNvSpPr>
          <p:nvPr>
            <p:ph type="sldNum" sz="quarter" idx="5"/>
          </p:nvPr>
        </p:nvSpPr>
        <p:spPr/>
        <p:txBody>
          <a:bodyPr/>
          <a:lstStyle/>
          <a:p>
            <a:fld id="{1A0E0917-6904-4C57-9784-6AA503D76A43}" type="slidenum">
              <a:rPr lang="en-CA" smtClean="0"/>
              <a:t>10</a:t>
            </a:fld>
            <a:endParaRPr lang="en-CA"/>
          </a:p>
        </p:txBody>
      </p:sp>
    </p:spTree>
    <p:extLst>
      <p:ext uri="{BB962C8B-B14F-4D97-AF65-F5344CB8AC3E}">
        <p14:creationId xmlns:p14="http://schemas.microsoft.com/office/powerpoint/2010/main" val="390299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found that not all insemination attempts, or mounts, led to insemination.. so while females were getting mounted roughly 4-5 times a day, they only got insemination around once a day.</a:t>
            </a:r>
            <a:br>
              <a:rPr lang="en-CA" dirty="0"/>
            </a:br>
            <a:br>
              <a:rPr lang="en-CA" dirty="0"/>
            </a:br>
            <a:r>
              <a:rPr lang="en-CA" dirty="0"/>
              <a:t>So obviously we questioned why this is the case and specifically, whether this pattern is driven by male choice or female avoidance… </a:t>
            </a:r>
          </a:p>
        </p:txBody>
      </p:sp>
      <p:sp>
        <p:nvSpPr>
          <p:cNvPr id="4" name="Slide Number Placeholder 3"/>
          <p:cNvSpPr>
            <a:spLocks noGrp="1"/>
          </p:cNvSpPr>
          <p:nvPr>
            <p:ph type="sldNum" sz="quarter" idx="5"/>
          </p:nvPr>
        </p:nvSpPr>
        <p:spPr/>
        <p:txBody>
          <a:bodyPr/>
          <a:lstStyle/>
          <a:p>
            <a:fld id="{60A20BEA-B275-4A2B-8064-3418A2384C7E}" type="slidenum">
              <a:rPr lang="en-CA" smtClean="0"/>
              <a:t>13</a:t>
            </a:fld>
            <a:endParaRPr lang="en-CA"/>
          </a:p>
        </p:txBody>
      </p:sp>
    </p:spTree>
    <p:extLst>
      <p:ext uri="{BB962C8B-B14F-4D97-AF65-F5344CB8AC3E}">
        <p14:creationId xmlns:p14="http://schemas.microsoft.com/office/powerpoint/2010/main" val="2233269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358E-B8E5-F6F2-440D-B7943996E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D4CACB-3D4C-8B81-E6EB-33336EC5C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0A4043-9ED7-E64D-0768-7FBF6D18DEAD}"/>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2B4EFD52-C683-B664-41DE-FF82693FA2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88CC6A-96B3-67E9-9D6E-44B53FBCE46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715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04A-B7B6-FC8E-CF06-91228DAA375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792E0A-D871-8E3A-805A-14F9E4190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CD19E9-89F0-ECC0-85E5-5B22D5AA1C0D}"/>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ADBC9B2B-81CC-5F24-92BB-727DEDE933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5AC927-2EBF-370E-85C2-AC3377472EF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31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E9041-2679-3C63-3844-9396DC2A82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0C0259-2BD4-579E-6ED2-2AB7E51BD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2C25AE-83C2-5EC0-45A3-2C233DB47B8A}"/>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98236329-5EA4-342C-CDB6-3C6B545501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104B76-F01F-FA15-35AF-50C0F9D1B810}"/>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3826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C557-4391-3C1E-97DB-EE0329C7FE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680454-CCC0-67BA-F02A-4AFDE6DF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5F7C6B-E540-7A1A-B341-793896ADF2AB}"/>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B4A2460B-F912-2636-4A42-617B236BE0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5421C9-2657-6ED4-BF3D-22A55D2133A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2011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2AAE-1E36-D1F4-A24A-63BA83E0B1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E128D22-9036-FC10-2349-323A5D2699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D9EF5-0A35-620F-DE0A-32109F489E58}"/>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37F789B1-F30C-4BD7-AB97-059A4E5CD8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4C3DB4-3C7A-53D9-66FC-6C03DE6C31E3}"/>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00982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F39D-D0CE-04CF-DDDC-7DD9FCB87D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E89158-5379-62EB-29A5-BBAC4DE0D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6DA04DF-6464-22D5-BC97-B2A579F4C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DD4E0C4-6D46-25D6-D3B6-037ACCFBABDE}"/>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6" name="Footer Placeholder 5">
            <a:extLst>
              <a:ext uri="{FF2B5EF4-FFF2-40B4-BE49-F238E27FC236}">
                <a16:creationId xmlns:a16="http://schemas.microsoft.com/office/drawing/2014/main" id="{EE47520E-3ACE-51A2-F2E8-26BD742E050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2ECC01-4F36-F01B-B4E4-61960898203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29437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1869-C93D-F0DE-03A0-E3B26A87301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846FA2-A1C2-F17C-82AF-4E97D0B01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3E1D1-A7B6-0A5F-C8EF-7D4816718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9B9877B-7054-D67C-5FED-CD0D1DB9B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90332-076B-0F74-9924-552D84132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6DAA9A2-265D-3347-6743-376676CECEA6}"/>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8" name="Footer Placeholder 7">
            <a:extLst>
              <a:ext uri="{FF2B5EF4-FFF2-40B4-BE49-F238E27FC236}">
                <a16:creationId xmlns:a16="http://schemas.microsoft.com/office/drawing/2014/main" id="{BA206467-2A3C-02D4-70DA-2827B545DE1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0D8E9BD-7C90-D93D-D9E9-152B1547F822}"/>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45969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B5CC-8CF0-F327-1A26-6BF94C9070E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DF4AB0-4F15-231D-B20A-80233B4F206A}"/>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4" name="Footer Placeholder 3">
            <a:extLst>
              <a:ext uri="{FF2B5EF4-FFF2-40B4-BE49-F238E27FC236}">
                <a16:creationId xmlns:a16="http://schemas.microsoft.com/office/drawing/2014/main" id="{FF20FB7A-2279-3F43-95E0-E0F91BFBCA7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03778A-0D13-5831-FF5B-D66DB0BE0E9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54080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167617-4647-CE7B-345B-B1A0850086B6}"/>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3" name="Footer Placeholder 2">
            <a:extLst>
              <a:ext uri="{FF2B5EF4-FFF2-40B4-BE49-F238E27FC236}">
                <a16:creationId xmlns:a16="http://schemas.microsoft.com/office/drawing/2014/main" id="{753A3359-CDD2-66FF-F939-669D708D469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E411318-101E-3825-5BBF-8FC58A45126D}"/>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758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5938-ECBC-ACED-3BFE-E6C9F22EF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7C0C80-2BF1-D345-BB5D-37C051B23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370047C-2737-5341-9E48-9AEFEEF3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0E251-E571-A8AB-DAC3-CF4EA65F8E5C}"/>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6" name="Footer Placeholder 5">
            <a:extLst>
              <a:ext uri="{FF2B5EF4-FFF2-40B4-BE49-F238E27FC236}">
                <a16:creationId xmlns:a16="http://schemas.microsoft.com/office/drawing/2014/main" id="{6CD2AC1F-13E9-B29F-4D75-95AB6D5A7D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CDDC583-B14C-6E17-E0A4-0B38BC8168BB}"/>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9067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7F8A-F85F-B42D-BC0D-B24DA4407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9EEC56-6B02-B116-DC42-6B0175312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DD80CCD-A74E-8AB3-E1B9-2BE80C993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818445-322F-2A27-2AEB-5065FB7C4550}"/>
              </a:ext>
            </a:extLst>
          </p:cNvPr>
          <p:cNvSpPr>
            <a:spLocks noGrp="1"/>
          </p:cNvSpPr>
          <p:nvPr>
            <p:ph type="dt" sz="half" idx="10"/>
          </p:nvPr>
        </p:nvSpPr>
        <p:spPr/>
        <p:txBody>
          <a:bodyPr/>
          <a:lstStyle/>
          <a:p>
            <a:fld id="{9761AE82-BF9D-485F-A09E-A25FB30A055A}" type="datetimeFigureOut">
              <a:rPr lang="en-CA" smtClean="0"/>
              <a:t>2022-07-15</a:t>
            </a:fld>
            <a:endParaRPr lang="en-CA"/>
          </a:p>
        </p:txBody>
      </p:sp>
      <p:sp>
        <p:nvSpPr>
          <p:cNvPr id="6" name="Footer Placeholder 5">
            <a:extLst>
              <a:ext uri="{FF2B5EF4-FFF2-40B4-BE49-F238E27FC236}">
                <a16:creationId xmlns:a16="http://schemas.microsoft.com/office/drawing/2014/main" id="{90D703D2-17E8-A740-6C6B-AC9714E217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DE3B24-8A7F-491D-F338-B31FADB7C5F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67975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15C62-10AE-F9C6-B9BE-474722C13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B55366-5674-E80B-50D6-DA37C1929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D8DB67-6CC7-71D3-AA72-CE97F101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61AE82-BF9D-485F-A09E-A25FB30A055A}" type="datetimeFigureOut">
              <a:rPr lang="en-CA" smtClean="0"/>
              <a:t>2022-07-15</a:t>
            </a:fld>
            <a:endParaRPr lang="en-CA"/>
          </a:p>
        </p:txBody>
      </p:sp>
      <p:sp>
        <p:nvSpPr>
          <p:cNvPr id="5" name="Footer Placeholder 4">
            <a:extLst>
              <a:ext uri="{FF2B5EF4-FFF2-40B4-BE49-F238E27FC236}">
                <a16:creationId xmlns:a16="http://schemas.microsoft.com/office/drawing/2014/main" id="{0B924981-5758-4C77-531B-C2AFC4299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AACD45-E4EF-7D64-C6EE-EFD1B2891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BA580-F5E9-4239-8FC3-740B96EFA39B}" type="slidenum">
              <a:rPr lang="en-CA" smtClean="0"/>
              <a:t>‹#›</a:t>
            </a:fld>
            <a:endParaRPr lang="en-CA"/>
          </a:p>
        </p:txBody>
      </p:sp>
    </p:spTree>
    <p:extLst>
      <p:ext uri="{BB962C8B-B14F-4D97-AF65-F5344CB8AC3E}">
        <p14:creationId xmlns:p14="http://schemas.microsoft.com/office/powerpoint/2010/main" val="207538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bin"/><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3.svg"/><Relationship Id="rId3" Type="http://schemas.openxmlformats.org/officeDocument/2006/relationships/oleObject" Target="../embeddings/oleObject2.bin"/><Relationship Id="rId7" Type="http://schemas.openxmlformats.org/officeDocument/2006/relationships/image" Target="../media/image28.wmf"/><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31.svg"/><Relationship Id="rId5" Type="http://schemas.openxmlformats.org/officeDocument/2006/relationships/image" Target="../media/image2.png"/><Relationship Id="rId10" Type="http://schemas.openxmlformats.org/officeDocument/2006/relationships/image" Target="../media/image30.png"/><Relationship Id="rId4" Type="http://schemas.openxmlformats.org/officeDocument/2006/relationships/image" Target="../media/image27.wmf"/><Relationship Id="rId9" Type="http://schemas.openxmlformats.org/officeDocument/2006/relationships/image" Target="../media/image29.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9.png"/><Relationship Id="rId7" Type="http://schemas.openxmlformats.org/officeDocument/2006/relationships/oleObject" Target="../embeddings/oleObject6.bin"/><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oleObject" Target="../embeddings/oleObject5.bin"/><Relationship Id="rId9"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51.png"/><Relationship Id="rId5" Type="http://schemas.openxmlformats.org/officeDocument/2006/relationships/image" Target="../media/image30.png"/><Relationship Id="rId10" Type="http://schemas.openxmlformats.org/officeDocument/2006/relationships/image" Target="../media/image50.png"/><Relationship Id="rId4" Type="http://schemas.openxmlformats.org/officeDocument/2006/relationships/image" Target="../media/image33.sv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49.png"/><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g"/><Relationship Id="rId10" Type="http://schemas.openxmlformats.org/officeDocument/2006/relationships/image" Target="../media/image63.png"/><Relationship Id="rId4" Type="http://schemas.openxmlformats.org/officeDocument/2006/relationships/image" Target="../media/image5.png"/><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33.svg"/><Relationship Id="rId7" Type="http://schemas.openxmlformats.org/officeDocument/2006/relationships/image" Target="../media/image48.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1.sv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AF8CEDA3-90DA-40F5-88CC-64A4F5A5AF1A}"/>
              </a:ext>
            </a:extLst>
          </p:cNvPr>
          <p:cNvGraphicFramePr>
            <a:graphicFrameLocks noChangeAspect="1"/>
          </p:cNvGraphicFramePr>
          <p:nvPr/>
        </p:nvGraphicFramePr>
        <p:xfrm>
          <a:off x="0" y="3506770"/>
          <a:ext cx="4507706" cy="3267547"/>
        </p:xfrm>
        <a:graphic>
          <a:graphicData uri="http://schemas.openxmlformats.org/presentationml/2006/ole">
            <mc:AlternateContent xmlns:mc="http://schemas.openxmlformats.org/markup-compatibility/2006">
              <mc:Choice xmlns:v="urn:schemas-microsoft-com:vml" Requires="v">
                <p:oleObj name="Bitmap Image" r:id="rId3" imgW="1990800" imgH="1442880" progId="Paint.Picture">
                  <p:embed/>
                </p:oleObj>
              </mc:Choice>
              <mc:Fallback>
                <p:oleObj name="Bitmap Image" r:id="rId3" imgW="1990800" imgH="1442880" progId="Paint.Picture">
                  <p:embed/>
                  <p:pic>
                    <p:nvPicPr>
                      <p:cNvPr id="7" name="Object 6">
                        <a:extLst>
                          <a:ext uri="{FF2B5EF4-FFF2-40B4-BE49-F238E27FC236}">
                            <a16:creationId xmlns:a16="http://schemas.microsoft.com/office/drawing/2014/main" id="{AF8CEDA3-90DA-40F5-88CC-64A4F5A5AF1A}"/>
                          </a:ext>
                        </a:extLst>
                      </p:cNvPr>
                      <p:cNvPicPr/>
                      <p:nvPr/>
                    </p:nvPicPr>
                    <p:blipFill>
                      <a:blip r:embed="rId4"/>
                      <a:stretch>
                        <a:fillRect/>
                      </a:stretch>
                    </p:blipFill>
                    <p:spPr>
                      <a:xfrm>
                        <a:off x="0" y="3506770"/>
                        <a:ext cx="4507706" cy="326754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7FCA240-F69F-421C-8A0A-B8134FF4CC66}"/>
              </a:ext>
            </a:extLst>
          </p:cNvPr>
          <p:cNvSpPr txBox="1"/>
          <p:nvPr/>
        </p:nvSpPr>
        <p:spPr>
          <a:xfrm>
            <a:off x="291119" y="2044005"/>
            <a:ext cx="11609761" cy="1384995"/>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Sexual conflict and sexual networks in bed bugs: </a:t>
            </a:r>
            <a:br>
              <a:rPr lang="en-US" sz="2800" b="1"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Mate choice, sperm competition, and the fitness cost of </a:t>
            </a:r>
          </a:p>
          <a:p>
            <a:pPr algn="ctr"/>
            <a:r>
              <a:rPr lang="en-US" sz="2800" dirty="0">
                <a:latin typeface="Helvetica" panose="020B0604020202020204" pitchFamily="34" charset="0"/>
                <a:cs typeface="Helvetica" panose="020B0604020202020204" pitchFamily="34" charset="0"/>
              </a:rPr>
              <a:t>traumatic insemination</a:t>
            </a:r>
            <a:endParaRPr lang="en-CA" sz="2800"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1E6CC7EF-9F2A-4923-8849-729A5DA5DA21}"/>
              </a:ext>
            </a:extLst>
          </p:cNvPr>
          <p:cNvPicPr>
            <a:picLocks noChangeAspect="1"/>
          </p:cNvPicPr>
          <p:nvPr/>
        </p:nvPicPr>
        <p:blipFill>
          <a:blip r:embed="rId5"/>
          <a:stretch>
            <a:fillRect/>
          </a:stretch>
        </p:blipFill>
        <p:spPr>
          <a:xfrm rot="21012296">
            <a:off x="9434515" y="3455278"/>
            <a:ext cx="949744" cy="996894"/>
          </a:xfrm>
          <a:prstGeom prst="rect">
            <a:avLst/>
          </a:prstGeom>
        </p:spPr>
      </p:pic>
      <p:sp>
        <p:nvSpPr>
          <p:cNvPr id="12" name="TextBox 11">
            <a:extLst>
              <a:ext uri="{FF2B5EF4-FFF2-40B4-BE49-F238E27FC236}">
                <a16:creationId xmlns:a16="http://schemas.microsoft.com/office/drawing/2014/main" id="{884FDFA1-A708-403F-B857-6027D5C5A421}"/>
              </a:ext>
            </a:extLst>
          </p:cNvPr>
          <p:cNvSpPr txBox="1"/>
          <p:nvPr/>
        </p:nvSpPr>
        <p:spPr>
          <a:xfrm>
            <a:off x="178977" y="3700646"/>
            <a:ext cx="11609761" cy="523220"/>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Janice Yan and Reuven Dukas</a:t>
            </a:r>
            <a:endParaRPr lang="en-CA" sz="2800" b="1" dirty="0">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15E6EF0A-5EC3-496D-95A8-86FB98F5806D}"/>
              </a:ext>
            </a:extLst>
          </p:cNvPr>
          <p:cNvPicPr>
            <a:picLocks noChangeAspect="1"/>
          </p:cNvPicPr>
          <p:nvPr/>
        </p:nvPicPr>
        <p:blipFill>
          <a:blip r:embed="rId6"/>
          <a:stretch>
            <a:fillRect/>
          </a:stretch>
        </p:blipFill>
        <p:spPr>
          <a:xfrm rot="591291">
            <a:off x="10773490" y="4317870"/>
            <a:ext cx="937260" cy="992124"/>
          </a:xfrm>
          <a:prstGeom prst="rect">
            <a:avLst/>
          </a:prstGeom>
        </p:spPr>
      </p:pic>
      <p:pic>
        <p:nvPicPr>
          <p:cNvPr id="4" name="Picture 3">
            <a:extLst>
              <a:ext uri="{FF2B5EF4-FFF2-40B4-BE49-F238E27FC236}">
                <a16:creationId xmlns:a16="http://schemas.microsoft.com/office/drawing/2014/main" id="{A9CF2DEF-B28C-49E5-8993-29152B68E70E}"/>
              </a:ext>
            </a:extLst>
          </p:cNvPr>
          <p:cNvPicPr>
            <a:picLocks noChangeAspect="1"/>
          </p:cNvPicPr>
          <p:nvPr/>
        </p:nvPicPr>
        <p:blipFill>
          <a:blip r:embed="rId7"/>
          <a:stretch>
            <a:fillRect/>
          </a:stretch>
        </p:blipFill>
        <p:spPr>
          <a:xfrm>
            <a:off x="9959977" y="5425115"/>
            <a:ext cx="1004316" cy="993648"/>
          </a:xfrm>
          <a:prstGeom prst="rect">
            <a:avLst/>
          </a:prstGeom>
        </p:spPr>
      </p:pic>
      <p:pic>
        <p:nvPicPr>
          <p:cNvPr id="8" name="Picture 8" descr="Image result for mcmaster university logo">
            <a:extLst>
              <a:ext uri="{FF2B5EF4-FFF2-40B4-BE49-F238E27FC236}">
                <a16:creationId xmlns:a16="http://schemas.microsoft.com/office/drawing/2014/main" id="{A6E5C014-03F4-8089-F7A3-D04EC1FAA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5434" y="115029"/>
            <a:ext cx="2482626" cy="143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44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selectively aggregate with other females</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00858" y="1054863"/>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00858" y="3815419"/>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9999875" y="2484863"/>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29193" y="3537371"/>
            <a:ext cx="2202570" cy="1200329"/>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28403" y="1761540"/>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15164" y="4804818"/>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20" name="Rectangle 19">
            <a:extLst>
              <a:ext uri="{FF2B5EF4-FFF2-40B4-BE49-F238E27FC236}">
                <a16:creationId xmlns:a16="http://schemas.microsoft.com/office/drawing/2014/main" id="{802A5B6A-210A-A4BF-5252-9876B97D22FE}"/>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5103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EB5B0-0432-80F6-CE50-F574F443AC5A}"/>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We tested the social preferences of individual females</a:t>
            </a:r>
          </a:p>
        </p:txBody>
      </p:sp>
      <p:grpSp>
        <p:nvGrpSpPr>
          <p:cNvPr id="28" name="Group 27">
            <a:extLst>
              <a:ext uri="{FF2B5EF4-FFF2-40B4-BE49-F238E27FC236}">
                <a16:creationId xmlns:a16="http://schemas.microsoft.com/office/drawing/2014/main" id="{AC65B2F7-0B6E-3F43-E99B-D6E216877CC0}"/>
              </a:ext>
            </a:extLst>
          </p:cNvPr>
          <p:cNvGrpSpPr/>
          <p:nvPr/>
        </p:nvGrpSpPr>
        <p:grpSpPr>
          <a:xfrm>
            <a:off x="439948" y="1416538"/>
            <a:ext cx="1745540" cy="1682369"/>
            <a:chOff x="2087784" y="3872751"/>
            <a:chExt cx="747903" cy="724217"/>
          </a:xfrm>
        </p:grpSpPr>
        <p:grpSp>
          <p:nvGrpSpPr>
            <p:cNvPr id="29" name="Group 28">
              <a:extLst>
                <a:ext uri="{FF2B5EF4-FFF2-40B4-BE49-F238E27FC236}">
                  <a16:creationId xmlns:a16="http://schemas.microsoft.com/office/drawing/2014/main" id="{9AC17A21-7F47-98A7-0BF7-5CECFC86D2EA}"/>
                </a:ext>
              </a:extLst>
            </p:cNvPr>
            <p:cNvGrpSpPr/>
            <p:nvPr/>
          </p:nvGrpSpPr>
          <p:grpSpPr>
            <a:xfrm>
              <a:off x="2103024" y="3872751"/>
              <a:ext cx="732663" cy="724217"/>
              <a:chOff x="2115140" y="2074174"/>
              <a:chExt cx="732663" cy="724217"/>
            </a:xfrm>
          </p:grpSpPr>
          <p:sp>
            <p:nvSpPr>
              <p:cNvPr id="31" name="Oval 30">
                <a:extLst>
                  <a:ext uri="{FF2B5EF4-FFF2-40B4-BE49-F238E27FC236}">
                    <a16:creationId xmlns:a16="http://schemas.microsoft.com/office/drawing/2014/main" id="{CCB6CE10-226D-EB3D-25DD-204C0306A4C6}"/>
                  </a:ext>
                </a:extLst>
              </p:cNvPr>
              <p:cNvSpPr/>
              <p:nvPr/>
            </p:nvSpPr>
            <p:spPr>
              <a:xfrm>
                <a:off x="2115140" y="2074174"/>
                <a:ext cx="722124" cy="724217"/>
              </a:xfrm>
              <a:prstGeom prst="ellipse">
                <a:avLst/>
              </a:prstGeom>
              <a:ln w="19050">
                <a:solidFill>
                  <a:schemeClr val="bg2">
                    <a:lumMod val="2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pic>
            <p:nvPicPr>
              <p:cNvPr id="32" name="Picture 31">
                <a:extLst>
                  <a:ext uri="{FF2B5EF4-FFF2-40B4-BE49-F238E27FC236}">
                    <a16:creationId xmlns:a16="http://schemas.microsoft.com/office/drawing/2014/main" id="{DEC80C96-DF4C-8E9D-83D8-D68B1086032E}"/>
                  </a:ext>
                </a:extLst>
              </p:cNvPr>
              <p:cNvPicPr>
                <a:picLocks noChangeAspect="1"/>
              </p:cNvPicPr>
              <p:nvPr/>
            </p:nvPicPr>
            <p:blipFill>
              <a:blip r:embed="rId2">
                <a:duotone>
                  <a:prstClr val="black"/>
                  <a:srgbClr val="F4A25C">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581015" y="2286733"/>
                <a:ext cx="266788" cy="239433"/>
              </a:xfrm>
              <a:prstGeom prst="rect">
                <a:avLst/>
              </a:prstGeom>
            </p:spPr>
          </p:pic>
          <p:pic>
            <p:nvPicPr>
              <p:cNvPr id="33" name="Picture 2" descr="No description available.">
                <a:extLst>
                  <a:ext uri="{FF2B5EF4-FFF2-40B4-BE49-F238E27FC236}">
                    <a16:creationId xmlns:a16="http://schemas.microsoft.com/office/drawing/2014/main" id="{7C95C86C-E90A-82C2-ECAB-41884FEEA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469" y="2278893"/>
                <a:ext cx="298972" cy="262987"/>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F02EC625-5D40-0958-508D-8A6B6DE0841E}"/>
                </a:ext>
              </a:extLst>
            </p:cNvPr>
            <p:cNvPicPr>
              <a:picLocks noChangeAspect="1"/>
            </p:cNvPicPr>
            <p:nvPr/>
          </p:nvPicPr>
          <p:blipFill>
            <a:blip r:embed="rId2">
              <a:duotone>
                <a:prstClr val="black"/>
                <a:srgbClr val="6CA6CD">
                  <a:tint val="45000"/>
                  <a:satMod val="400000"/>
                </a:srgbClr>
              </a:duotone>
              <a:extLst>
                <a:ext uri="{BEBA8EAE-BF5A-486C-A8C5-ECC9F3942E4B}">
                  <a14:imgProps xmlns:a14="http://schemas.microsoft.com/office/drawing/2010/main">
                    <a14:imgLayer r:embed="rId3">
                      <a14:imgEffect>
                        <a14:backgroundRemoval t="10000" b="90000" l="10000" r="90000"/>
                      </a14:imgEffect>
                      <a14:imgEffect>
                        <a14:sharpenSoften amount="50000"/>
                      </a14:imgEffect>
                    </a14:imgLayer>
                  </a14:imgProps>
                </a:ext>
              </a:extLst>
            </a:blip>
            <a:stretch>
              <a:fillRect/>
            </a:stretch>
          </p:blipFill>
          <p:spPr>
            <a:xfrm>
              <a:off x="2087784" y="4094570"/>
              <a:ext cx="266789" cy="239433"/>
            </a:xfrm>
            <a:prstGeom prst="rect">
              <a:avLst/>
            </a:prstGeom>
          </p:spPr>
        </p:pic>
      </p:grpSp>
      <p:pic>
        <p:nvPicPr>
          <p:cNvPr id="35" name="Picture 34">
            <a:extLst>
              <a:ext uri="{FF2B5EF4-FFF2-40B4-BE49-F238E27FC236}">
                <a16:creationId xmlns:a16="http://schemas.microsoft.com/office/drawing/2014/main" id="{57998FDD-EC2F-A6C4-341F-C5A5FF1331E7}"/>
              </a:ext>
            </a:extLst>
          </p:cNvPr>
          <p:cNvPicPr>
            <a:picLocks noChangeAspect="1"/>
          </p:cNvPicPr>
          <p:nvPr/>
        </p:nvPicPr>
        <p:blipFill>
          <a:blip r:embed="rId5"/>
          <a:stretch>
            <a:fillRect/>
          </a:stretch>
        </p:blipFill>
        <p:spPr>
          <a:xfrm>
            <a:off x="5267243" y="3033097"/>
            <a:ext cx="5458587" cy="457264"/>
          </a:xfrm>
          <a:prstGeom prst="rect">
            <a:avLst/>
          </a:prstGeom>
        </p:spPr>
      </p:pic>
      <p:sp>
        <p:nvSpPr>
          <p:cNvPr id="37" name="TextBox 36">
            <a:extLst>
              <a:ext uri="{FF2B5EF4-FFF2-40B4-BE49-F238E27FC236}">
                <a16:creationId xmlns:a16="http://schemas.microsoft.com/office/drawing/2014/main" id="{2D982DC3-40ED-AFB7-452A-84270EB5B2A8}"/>
              </a:ext>
            </a:extLst>
          </p:cNvPr>
          <p:cNvSpPr txBox="1"/>
          <p:nvPr/>
        </p:nvSpPr>
        <p:spPr>
          <a:xfrm>
            <a:off x="394558" y="3883459"/>
            <a:ext cx="10476035"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Females strongly prefer the company of other females</a:t>
            </a:r>
          </a:p>
        </p:txBody>
      </p:sp>
      <p:sp>
        <p:nvSpPr>
          <p:cNvPr id="38" name="TextBox 37">
            <a:extLst>
              <a:ext uri="{FF2B5EF4-FFF2-40B4-BE49-F238E27FC236}">
                <a16:creationId xmlns:a16="http://schemas.microsoft.com/office/drawing/2014/main" id="{095A7CFB-1F7A-C738-87B1-2FFF0B2DA0EA}"/>
              </a:ext>
            </a:extLst>
          </p:cNvPr>
          <p:cNvSpPr txBox="1"/>
          <p:nvPr/>
        </p:nvSpPr>
        <p:spPr>
          <a:xfrm>
            <a:off x="394558" y="4434724"/>
            <a:ext cx="9132887" cy="538609"/>
          </a:xfrm>
          <a:prstGeom prst="rect">
            <a:avLst/>
          </a:prstGeom>
          <a:noFill/>
        </p:spPr>
        <p:txBody>
          <a:bodyPr wrap="square">
            <a:spAutoFit/>
          </a:bodyPr>
          <a:lstStyle/>
          <a:p>
            <a:pPr marL="457200" indent="-457200">
              <a:buFont typeface="Arial" panose="020B0604020202020204" pitchFamily="34" charset="0"/>
              <a:buChar char="•"/>
            </a:pPr>
            <a:r>
              <a:rPr lang="en-CA" sz="2900" dirty="0">
                <a:latin typeface="Helvetica" panose="020B0604020202020204" pitchFamily="34" charset="0"/>
                <a:cs typeface="Helvetica" panose="020B0604020202020204" pitchFamily="34" charset="0"/>
              </a:rPr>
              <a:t>Sexual conflict over the social environment</a:t>
            </a:r>
          </a:p>
        </p:txBody>
      </p:sp>
      <p:grpSp>
        <p:nvGrpSpPr>
          <p:cNvPr id="48" name="Group 47">
            <a:extLst>
              <a:ext uri="{FF2B5EF4-FFF2-40B4-BE49-F238E27FC236}">
                <a16:creationId xmlns:a16="http://schemas.microsoft.com/office/drawing/2014/main" id="{7F5652BC-FB1B-29FD-900F-198A371C7640}"/>
              </a:ext>
            </a:extLst>
          </p:cNvPr>
          <p:cNvGrpSpPr/>
          <p:nvPr/>
        </p:nvGrpSpPr>
        <p:grpSpPr>
          <a:xfrm>
            <a:off x="2235417" y="1583535"/>
            <a:ext cx="9516635" cy="1329711"/>
            <a:chOff x="1921927" y="2337556"/>
            <a:chExt cx="7887068" cy="1091444"/>
          </a:xfrm>
        </p:grpSpPr>
        <p:pic>
          <p:nvPicPr>
            <p:cNvPr id="34" name="Picture 33">
              <a:extLst>
                <a:ext uri="{FF2B5EF4-FFF2-40B4-BE49-F238E27FC236}">
                  <a16:creationId xmlns:a16="http://schemas.microsoft.com/office/drawing/2014/main" id="{3C32F5A6-8EDA-BD5E-8823-8573684446F6}"/>
                </a:ext>
              </a:extLst>
            </p:cNvPr>
            <p:cNvPicPr>
              <a:picLocks noChangeAspect="1"/>
            </p:cNvPicPr>
            <p:nvPr/>
          </p:nvPicPr>
          <p:blipFill rotWithShape="1">
            <a:blip r:embed="rId6"/>
            <a:srcRect l="4143" t="973" b="27834"/>
            <a:stretch/>
          </p:blipFill>
          <p:spPr>
            <a:xfrm>
              <a:off x="1921927" y="2337556"/>
              <a:ext cx="7837759" cy="1091444"/>
            </a:xfrm>
            <a:prstGeom prst="rect">
              <a:avLst/>
            </a:prstGeom>
          </p:spPr>
        </p:pic>
        <p:sp>
          <p:nvSpPr>
            <p:cNvPr id="46" name="TextBox 45">
              <a:extLst>
                <a:ext uri="{FF2B5EF4-FFF2-40B4-BE49-F238E27FC236}">
                  <a16:creationId xmlns:a16="http://schemas.microsoft.com/office/drawing/2014/main" id="{4F520D51-E243-AE6A-BF7E-9B2C6E70611C}"/>
                </a:ext>
              </a:extLst>
            </p:cNvPr>
            <p:cNvSpPr txBox="1"/>
            <p:nvPr/>
          </p:nvSpPr>
          <p:spPr>
            <a:xfrm>
              <a:off x="8347948" y="2781587"/>
              <a:ext cx="1461047" cy="338554"/>
            </a:xfrm>
            <a:prstGeom prst="rect">
              <a:avLst/>
            </a:prstGeom>
            <a:noFill/>
          </p:spPr>
          <p:txBody>
            <a:bodyPr wrap="square">
              <a:spAutoFit/>
            </a:bodyPr>
            <a:lstStyle/>
            <a:p>
              <a:pPr lvl="1"/>
              <a:r>
                <a:rPr lang="en-CA" sz="1600" b="1" dirty="0">
                  <a:latin typeface="Helvetica" panose="020B0604020202020204" pitchFamily="34" charset="0"/>
                  <a:cs typeface="Helvetica" panose="020B0604020202020204" pitchFamily="34" charset="0"/>
                </a:rPr>
                <a:t>p &lt; 0.01</a:t>
              </a:r>
            </a:p>
          </p:txBody>
        </p:sp>
      </p:grpSp>
      <p:sp>
        <p:nvSpPr>
          <p:cNvPr id="39" name="TextBox 38">
            <a:extLst>
              <a:ext uri="{FF2B5EF4-FFF2-40B4-BE49-F238E27FC236}">
                <a16:creationId xmlns:a16="http://schemas.microsoft.com/office/drawing/2014/main" id="{EB7E9B9E-792A-8415-1984-9F35BE281EFA}"/>
              </a:ext>
            </a:extLst>
          </p:cNvPr>
          <p:cNvSpPr txBox="1"/>
          <p:nvPr/>
        </p:nvSpPr>
        <p:spPr>
          <a:xfrm>
            <a:off x="944662" y="2521239"/>
            <a:ext cx="929496" cy="369332"/>
          </a:xfrm>
          <a:prstGeom prst="rect">
            <a:avLst/>
          </a:prstGeom>
          <a:noFill/>
        </p:spPr>
        <p:txBody>
          <a:bodyPr wrap="square">
            <a:spAutoFit/>
          </a:bodyPr>
          <a:lstStyle/>
          <a:p>
            <a:r>
              <a:rPr lang="en-US" dirty="0">
                <a:latin typeface="Helvetica" panose="020B0604020202020204" pitchFamily="34" charset="0"/>
                <a:cs typeface="Helvetica" panose="020B0604020202020204" pitchFamily="34" charset="0"/>
              </a:rPr>
              <a:t>N</a:t>
            </a:r>
            <a:r>
              <a:rPr lang="en-CA" dirty="0">
                <a:latin typeface="Helvetica" panose="020B0604020202020204" pitchFamily="34" charset="0"/>
                <a:cs typeface="Helvetica" panose="020B0604020202020204" pitchFamily="34" charset="0"/>
              </a:rPr>
              <a:t> = 28</a:t>
            </a:r>
            <a:endParaRPr lang="en-CA" dirty="0"/>
          </a:p>
        </p:txBody>
      </p:sp>
      <p:sp>
        <p:nvSpPr>
          <p:cNvPr id="17" name="Rectangle 16">
            <a:extLst>
              <a:ext uri="{FF2B5EF4-FFF2-40B4-BE49-F238E27FC236}">
                <a16:creationId xmlns:a16="http://schemas.microsoft.com/office/drawing/2014/main" id="{82E7D9B9-8841-EC3C-08AE-D1B9C24B76A0}"/>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878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video-to-gif output image]">
            <a:extLst>
              <a:ext uri="{FF2B5EF4-FFF2-40B4-BE49-F238E27FC236}">
                <a16:creationId xmlns:a16="http://schemas.microsoft.com/office/drawing/2014/main" id="{2B535FBA-92E8-FE04-277E-19DCB74FD139}"/>
              </a:ext>
            </a:extLst>
          </p:cNvPr>
          <p:cNvPicPr>
            <a:picLocks noChangeAspect="1" noChangeArrowheads="1"/>
          </p:cNvPicPr>
          <p:nvPr/>
        </p:nvPicPr>
        <p:blipFill rotWithShape="1">
          <a:blip r:embed="rId2">
            <a:alphaModFix/>
            <a:duotone>
              <a:prstClr val="black"/>
              <a:srgbClr val="FF0000">
                <a:tint val="45000"/>
                <a:satMod val="400000"/>
              </a:srgbClr>
            </a:duotone>
            <a:extLst>
              <a:ext uri="{28A0092B-C50C-407E-A947-70E740481C1C}">
                <a14:useLocalDpi xmlns:a14="http://schemas.microsoft.com/office/drawing/2010/main" val="0"/>
              </a:ext>
            </a:extLst>
          </a:blip>
          <a:srcRect r="10322" b="11832"/>
          <a:stretch/>
        </p:blipFill>
        <p:spPr bwMode="auto">
          <a:xfrm>
            <a:off x="812802" y="1500254"/>
            <a:ext cx="4864095" cy="314842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A picture containing indoor, bathroom, wall, white&#10;&#10;Description automatically generated">
            <a:extLst>
              <a:ext uri="{FF2B5EF4-FFF2-40B4-BE49-F238E27FC236}">
                <a16:creationId xmlns:a16="http://schemas.microsoft.com/office/drawing/2014/main" id="{A5E30E34-BF27-B1BF-2C8C-41AAA4F0A9BF}"/>
              </a:ext>
            </a:extLst>
          </p:cNvPr>
          <p:cNvPicPr>
            <a:picLocks noChangeAspect="1"/>
          </p:cNvPicPr>
          <p:nvPr/>
        </p:nvPicPr>
        <p:blipFill rotWithShape="1">
          <a:blip r:embed="rId3">
            <a:duotone>
              <a:prstClr val="black"/>
              <a:srgbClr val="FF0000">
                <a:tint val="45000"/>
                <a:satMod val="400000"/>
              </a:srgbClr>
            </a:duotone>
            <a:extLst>
              <a:ext uri="{28A0092B-C50C-407E-A947-70E740481C1C}">
                <a14:useLocalDpi xmlns:a14="http://schemas.microsoft.com/office/drawing/2010/main" val="0"/>
              </a:ext>
            </a:extLst>
          </a:blip>
          <a:srcRect l="13098"/>
          <a:stretch/>
        </p:blipFill>
        <p:spPr>
          <a:xfrm>
            <a:off x="6515102" y="1500254"/>
            <a:ext cx="4864096" cy="3148422"/>
          </a:xfrm>
          <a:prstGeom prst="rect">
            <a:avLst/>
          </a:prstGeom>
          <a:noFill/>
          <a:ln w="19050">
            <a:solidFill>
              <a:schemeClr val="tx1"/>
            </a:solidFill>
          </a:ln>
        </p:spPr>
      </p:pic>
      <p:sp>
        <p:nvSpPr>
          <p:cNvPr id="13" name="TextBox 12">
            <a:extLst>
              <a:ext uri="{FF2B5EF4-FFF2-40B4-BE49-F238E27FC236}">
                <a16:creationId xmlns:a16="http://schemas.microsoft.com/office/drawing/2014/main" id="{6B9E6F2B-B17E-D381-B6C2-EB0E6D36C040}"/>
              </a:ext>
            </a:extLst>
          </p:cNvPr>
          <p:cNvSpPr txBox="1"/>
          <p:nvPr/>
        </p:nvSpPr>
        <p:spPr>
          <a:xfrm>
            <a:off x="254076" y="209485"/>
            <a:ext cx="11509695" cy="1077218"/>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As we tracked bed bug aggregations, we also documented all sexual interactions </a:t>
            </a:r>
            <a:endParaRPr lang="en-CA" sz="3200" dirty="0">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618C5033-6AC6-F8EA-ACC3-E8F5C115191A}"/>
              </a:ext>
            </a:extLst>
          </p:cNvPr>
          <p:cNvSpPr txBox="1"/>
          <p:nvPr/>
        </p:nvSpPr>
        <p:spPr>
          <a:xfrm>
            <a:off x="555953" y="4648674"/>
            <a:ext cx="5120944"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Mounts </a:t>
            </a:r>
            <a:br>
              <a:rPr lang="en-US" sz="2800"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(attempted inseminations)</a:t>
            </a:r>
            <a:endParaRPr lang="en-CA" sz="2800" dirty="0">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C5F5E697-C34B-6C57-FDD9-D1596F31C220}"/>
              </a:ext>
            </a:extLst>
          </p:cNvPr>
          <p:cNvSpPr txBox="1"/>
          <p:nvPr/>
        </p:nvSpPr>
        <p:spPr>
          <a:xfrm>
            <a:off x="7748754" y="4752621"/>
            <a:ext cx="2919246" cy="523220"/>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Inseminations</a:t>
            </a:r>
            <a:endParaRPr lang="en-CA"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2570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D04BD-18F5-475E-B8DE-D7B2420FF125}"/>
              </a:ext>
            </a:extLst>
          </p:cNvPr>
          <p:cNvSpPr txBox="1"/>
          <p:nvPr/>
        </p:nvSpPr>
        <p:spPr>
          <a:xfrm>
            <a:off x="215976" y="190435"/>
            <a:ext cx="11509695"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Not all mounts led to insemination</a:t>
            </a:r>
            <a:endParaRPr lang="en-CA" sz="32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4E53B70-4FD5-4834-B887-DE6F71CC0FAB}"/>
              </a:ext>
            </a:extLst>
          </p:cNvPr>
          <p:cNvPicPr>
            <a:picLocks noChangeAspect="1"/>
          </p:cNvPicPr>
          <p:nvPr/>
        </p:nvPicPr>
        <p:blipFill rotWithShape="1">
          <a:blip r:embed="rId3"/>
          <a:srcRect t="2816"/>
          <a:stretch/>
        </p:blipFill>
        <p:spPr>
          <a:xfrm>
            <a:off x="2068465" y="950307"/>
            <a:ext cx="4917611" cy="5717258"/>
          </a:xfrm>
          <a:prstGeom prst="rect">
            <a:avLst/>
          </a:prstGeom>
        </p:spPr>
      </p:pic>
      <p:sp>
        <p:nvSpPr>
          <p:cNvPr id="4" name="TextBox 3">
            <a:extLst>
              <a:ext uri="{FF2B5EF4-FFF2-40B4-BE49-F238E27FC236}">
                <a16:creationId xmlns:a16="http://schemas.microsoft.com/office/drawing/2014/main" id="{958556AA-E8E1-61B0-9E99-F1FCE4A76765}"/>
              </a:ext>
            </a:extLst>
          </p:cNvPr>
          <p:cNvSpPr txBox="1"/>
          <p:nvPr/>
        </p:nvSpPr>
        <p:spPr>
          <a:xfrm>
            <a:off x="7520769" y="3898611"/>
            <a:ext cx="3900668"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Driven by </a:t>
            </a:r>
            <a:r>
              <a:rPr lang="en-US" sz="2800" b="1" dirty="0">
                <a:latin typeface="Helvetica" panose="020B0604020202020204" pitchFamily="34" charset="0"/>
                <a:cs typeface="Helvetica" panose="020B0604020202020204" pitchFamily="34" charset="0"/>
              </a:rPr>
              <a:t>male choice </a:t>
            </a:r>
            <a:r>
              <a:rPr lang="en-US" sz="2800" dirty="0">
                <a:latin typeface="Helvetica" panose="020B0604020202020204" pitchFamily="34" charset="0"/>
                <a:cs typeface="Helvetica" panose="020B0604020202020204" pitchFamily="34" charset="0"/>
              </a:rPr>
              <a:t>or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29E312A8-A8C4-20C3-52CE-E2F428D0E24A}"/>
              </a:ext>
            </a:extLst>
          </p:cNvPr>
          <p:cNvSpPr txBox="1"/>
          <p:nvPr/>
        </p:nvSpPr>
        <p:spPr>
          <a:xfrm>
            <a:off x="7520769" y="1559045"/>
            <a:ext cx="3792276" cy="1815882"/>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Is the high mount to insemination ratio based on </a:t>
            </a:r>
            <a:r>
              <a:rPr lang="en-US" sz="2800" b="1" dirty="0">
                <a:latin typeface="Helvetica" panose="020B0604020202020204" pitchFamily="34" charset="0"/>
                <a:cs typeface="Helvetica" panose="020B0604020202020204" pitchFamily="34" charset="0"/>
              </a:rPr>
              <a:t>female insemination status</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30B7828A-7B54-B593-8C12-8928CC6DDCF2}"/>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289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C124103-E793-4F6C-B557-9A2C1728D6E6}"/>
              </a:ext>
            </a:extLst>
          </p:cNvPr>
          <p:cNvSpPr txBox="1"/>
          <p:nvPr/>
        </p:nvSpPr>
        <p:spPr>
          <a:xfrm>
            <a:off x="256809" y="234804"/>
            <a:ext cx="11746134" cy="954107"/>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We experimentally manipulated female insemination status to see its effect on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 and </a:t>
            </a:r>
            <a:r>
              <a:rPr lang="en-US" sz="2800" b="1" dirty="0">
                <a:latin typeface="Helvetica" panose="020B0604020202020204" pitchFamily="34" charset="0"/>
                <a:cs typeface="Helvetica" panose="020B0604020202020204" pitchFamily="34" charset="0"/>
              </a:rPr>
              <a:t>male rejection</a:t>
            </a:r>
            <a:endParaRPr lang="en-CA" sz="2800" b="1" dirty="0">
              <a:latin typeface="Helvetica" panose="020B0604020202020204" pitchFamily="34" charset="0"/>
              <a:cs typeface="Helvetica" panose="020B0604020202020204" pitchFamily="34" charset="0"/>
            </a:endParaRPr>
          </a:p>
        </p:txBody>
      </p:sp>
      <p:sp>
        <p:nvSpPr>
          <p:cNvPr id="36" name="TextBox 35">
            <a:extLst>
              <a:ext uri="{FF2B5EF4-FFF2-40B4-BE49-F238E27FC236}">
                <a16:creationId xmlns:a16="http://schemas.microsoft.com/office/drawing/2014/main" id="{DD737C48-524D-4683-9FE6-F556AD3FECBA}"/>
              </a:ext>
            </a:extLst>
          </p:cNvPr>
          <p:cNvSpPr txBox="1"/>
          <p:nvPr/>
        </p:nvSpPr>
        <p:spPr>
          <a:xfrm>
            <a:off x="287715" y="5349199"/>
            <a:ext cx="11746134" cy="461665"/>
          </a:xfrm>
          <a:prstGeom prst="rect">
            <a:avLst/>
          </a:prstGeom>
          <a:noFill/>
        </p:spPr>
        <p:txBody>
          <a:bodyPr wrap="square" rtlCol="0">
            <a:spAutoFit/>
          </a:bodyPr>
          <a:lstStyle/>
          <a:p>
            <a:r>
              <a:rPr lang="en-US" sz="2400" b="1" dirty="0">
                <a:solidFill>
                  <a:schemeClr val="accent2"/>
                </a:solidFill>
                <a:latin typeface="Helvetica" panose="020B0604020202020204" pitchFamily="34" charset="0"/>
                <a:cs typeface="Helvetica" panose="020B0604020202020204" pitchFamily="34" charset="0"/>
              </a:rPr>
              <a:t>Distantly inseminated: </a:t>
            </a:r>
            <a:r>
              <a:rPr lang="en-US" sz="2400" dirty="0">
                <a:latin typeface="Helvetica" panose="020B0604020202020204" pitchFamily="34" charset="0"/>
                <a:cs typeface="Helvetica" panose="020B0604020202020204" pitchFamily="34" charset="0"/>
              </a:rPr>
              <a:t>Mated two days prior to the experiment</a:t>
            </a:r>
            <a:endParaRPr lang="en-CA" sz="2400" dirty="0">
              <a:latin typeface="Helvetica" panose="020B0604020202020204" pitchFamily="34" charset="0"/>
              <a:cs typeface="Helvetica" panose="020B0604020202020204" pitchFamily="34" charset="0"/>
            </a:endParaRPr>
          </a:p>
        </p:txBody>
      </p:sp>
      <p:sp>
        <p:nvSpPr>
          <p:cNvPr id="39" name="TextBox 38">
            <a:extLst>
              <a:ext uri="{FF2B5EF4-FFF2-40B4-BE49-F238E27FC236}">
                <a16:creationId xmlns:a16="http://schemas.microsoft.com/office/drawing/2014/main" id="{AA5EABA1-2AB9-48EA-BB3B-047C6A84D288}"/>
              </a:ext>
            </a:extLst>
          </p:cNvPr>
          <p:cNvSpPr txBox="1"/>
          <p:nvPr/>
        </p:nvSpPr>
        <p:spPr>
          <a:xfrm>
            <a:off x="287715" y="4941148"/>
            <a:ext cx="12022180" cy="461665"/>
          </a:xfrm>
          <a:prstGeom prst="rect">
            <a:avLst/>
          </a:prstGeom>
          <a:noFill/>
        </p:spPr>
        <p:txBody>
          <a:bodyPr wrap="square">
            <a:spAutoFit/>
          </a:bodyPr>
          <a:lstStyle/>
          <a:p>
            <a:r>
              <a:rPr lang="en-US" sz="2400" b="1" dirty="0">
                <a:solidFill>
                  <a:srgbClr val="CC0000"/>
                </a:solidFill>
                <a:latin typeface="Helvetica" panose="020B0604020202020204" pitchFamily="34" charset="0"/>
                <a:cs typeface="Helvetica" panose="020B0604020202020204" pitchFamily="34" charset="0"/>
              </a:rPr>
              <a:t>Recently inseminated:</a:t>
            </a:r>
            <a:r>
              <a:rPr lang="en-US" sz="2400" dirty="0">
                <a:solidFill>
                  <a:srgbClr val="CC0000"/>
                </a:solidFill>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Mated two days prior + immediately before the experiment</a:t>
            </a:r>
            <a:endParaRPr lang="en-CA" sz="2400" dirty="0">
              <a:latin typeface="Helvetica" panose="020B0604020202020204" pitchFamily="34" charset="0"/>
              <a:cs typeface="Helvetica" panose="020B0604020202020204" pitchFamily="34" charset="0"/>
            </a:endParaRPr>
          </a:p>
        </p:txBody>
      </p:sp>
      <p:sp>
        <p:nvSpPr>
          <p:cNvPr id="26" name="TextBox 25">
            <a:extLst>
              <a:ext uri="{FF2B5EF4-FFF2-40B4-BE49-F238E27FC236}">
                <a16:creationId xmlns:a16="http://schemas.microsoft.com/office/drawing/2014/main" id="{BD0B9F2A-3534-4B5F-99F6-CAAD0E5878B8}"/>
              </a:ext>
            </a:extLst>
          </p:cNvPr>
          <p:cNvSpPr txBox="1"/>
          <p:nvPr/>
        </p:nvSpPr>
        <p:spPr>
          <a:xfrm>
            <a:off x="287715" y="5953411"/>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5 replicates in total resulting in 30 females per treatment</a:t>
            </a:r>
            <a:endParaRPr lang="en-CA"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B539BEF1-56D9-4A76-B461-A8317D244A8E}"/>
              </a:ext>
            </a:extLst>
          </p:cNvPr>
          <p:cNvGrpSpPr/>
          <p:nvPr/>
        </p:nvGrpSpPr>
        <p:grpSpPr>
          <a:xfrm>
            <a:off x="624645" y="1449704"/>
            <a:ext cx="10942709" cy="3063615"/>
            <a:chOff x="624645" y="1515013"/>
            <a:chExt cx="10942709" cy="3063615"/>
          </a:xfrm>
        </p:grpSpPr>
        <p:grpSp>
          <p:nvGrpSpPr>
            <p:cNvPr id="34" name="Group 33">
              <a:extLst>
                <a:ext uri="{FF2B5EF4-FFF2-40B4-BE49-F238E27FC236}">
                  <a16:creationId xmlns:a16="http://schemas.microsoft.com/office/drawing/2014/main" id="{9F0AA19F-B111-468F-BA25-E29A9F4975E9}"/>
                </a:ext>
              </a:extLst>
            </p:cNvPr>
            <p:cNvGrpSpPr/>
            <p:nvPr/>
          </p:nvGrpSpPr>
          <p:grpSpPr>
            <a:xfrm>
              <a:off x="624645" y="1515013"/>
              <a:ext cx="10942709" cy="3063615"/>
              <a:chOff x="287715" y="1250210"/>
              <a:chExt cx="10942709" cy="3063615"/>
            </a:xfrm>
          </p:grpSpPr>
          <p:grpSp>
            <p:nvGrpSpPr>
              <p:cNvPr id="22" name="Group 21">
                <a:extLst>
                  <a:ext uri="{FF2B5EF4-FFF2-40B4-BE49-F238E27FC236}">
                    <a16:creationId xmlns:a16="http://schemas.microsoft.com/office/drawing/2014/main" id="{24CCF9DB-1800-469F-B712-00C1BB2C05B0}"/>
                  </a:ext>
                </a:extLst>
              </p:cNvPr>
              <p:cNvGrpSpPr/>
              <p:nvPr/>
            </p:nvGrpSpPr>
            <p:grpSpPr>
              <a:xfrm>
                <a:off x="287715" y="1772051"/>
                <a:ext cx="10942709" cy="2243370"/>
                <a:chOff x="971320" y="2478135"/>
                <a:chExt cx="10942709" cy="2243370"/>
              </a:xfrm>
            </p:grpSpPr>
            <p:sp>
              <p:nvSpPr>
                <p:cNvPr id="13" name="TextBox 12">
                  <a:extLst>
                    <a:ext uri="{FF2B5EF4-FFF2-40B4-BE49-F238E27FC236}">
                      <a16:creationId xmlns:a16="http://schemas.microsoft.com/office/drawing/2014/main" id="{6494B324-7BC9-42C6-9E98-C74F5E35DAFC}"/>
                    </a:ext>
                  </a:extLst>
                </p:cNvPr>
                <p:cNvSpPr txBox="1"/>
                <p:nvPr/>
              </p:nvSpPr>
              <p:spPr>
                <a:xfrm>
                  <a:off x="11036712" y="3189528"/>
                  <a:ext cx="877317"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12 </a:t>
                  </a:r>
                </a:p>
              </p:txBody>
            </p:sp>
            <p:grpSp>
              <p:nvGrpSpPr>
                <p:cNvPr id="21" name="Group 20">
                  <a:extLst>
                    <a:ext uri="{FF2B5EF4-FFF2-40B4-BE49-F238E27FC236}">
                      <a16:creationId xmlns:a16="http://schemas.microsoft.com/office/drawing/2014/main" id="{68078911-F21D-499B-847E-30A6844CA3C6}"/>
                    </a:ext>
                  </a:extLst>
                </p:cNvPr>
                <p:cNvGrpSpPr/>
                <p:nvPr/>
              </p:nvGrpSpPr>
              <p:grpSpPr>
                <a:xfrm>
                  <a:off x="971320" y="2478135"/>
                  <a:ext cx="4333424" cy="2243370"/>
                  <a:chOff x="971320" y="2478135"/>
                  <a:chExt cx="4333424" cy="2243370"/>
                </a:xfrm>
              </p:grpSpPr>
              <p:sp>
                <p:nvSpPr>
                  <p:cNvPr id="8" name="TextBox 7">
                    <a:extLst>
                      <a:ext uri="{FF2B5EF4-FFF2-40B4-BE49-F238E27FC236}">
                        <a16:creationId xmlns:a16="http://schemas.microsoft.com/office/drawing/2014/main" id="{462DDD91-2671-4A9D-A0EF-A527A8FDE08E}"/>
                      </a:ext>
                    </a:extLst>
                  </p:cNvPr>
                  <p:cNvSpPr txBox="1"/>
                  <p:nvPr/>
                </p:nvSpPr>
                <p:spPr>
                  <a:xfrm>
                    <a:off x="3855442" y="2654117"/>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9" name="TextBox 8">
                    <a:extLst>
                      <a:ext uri="{FF2B5EF4-FFF2-40B4-BE49-F238E27FC236}">
                        <a16:creationId xmlns:a16="http://schemas.microsoft.com/office/drawing/2014/main" id="{447D3C5A-5877-4C00-9EF7-7E3D018C96B4}"/>
                      </a:ext>
                    </a:extLst>
                  </p:cNvPr>
                  <p:cNvSpPr txBox="1"/>
                  <p:nvPr/>
                </p:nvSpPr>
                <p:spPr>
                  <a:xfrm>
                    <a:off x="3855442" y="3839249"/>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15" name="TextBox 14">
                    <a:extLst>
                      <a:ext uri="{FF2B5EF4-FFF2-40B4-BE49-F238E27FC236}">
                        <a16:creationId xmlns:a16="http://schemas.microsoft.com/office/drawing/2014/main" id="{6C90A7EB-4A0F-4C47-8068-F2EB2AE46050}"/>
                      </a:ext>
                    </a:extLst>
                  </p:cNvPr>
                  <p:cNvSpPr txBox="1"/>
                  <p:nvPr/>
                </p:nvSpPr>
                <p:spPr>
                  <a:xfrm>
                    <a:off x="971320" y="2478135"/>
                    <a:ext cx="19802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Recently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2212FEE7-CF3A-4FD3-AFD8-96CC6CA2BDDA}"/>
                      </a:ext>
                    </a:extLst>
                  </p:cNvPr>
                  <p:cNvSpPr txBox="1"/>
                  <p:nvPr/>
                </p:nvSpPr>
                <p:spPr>
                  <a:xfrm>
                    <a:off x="1104951" y="3705842"/>
                    <a:ext cx="18091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Distantly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cxnSp>
                <p:nvCxnSpPr>
                  <p:cNvPr id="17" name="Straight Arrow Connector 16">
                    <a:extLst>
                      <a:ext uri="{FF2B5EF4-FFF2-40B4-BE49-F238E27FC236}">
                        <a16:creationId xmlns:a16="http://schemas.microsoft.com/office/drawing/2014/main" id="{3A557F3D-B2A0-4C00-B164-403635C6612E}"/>
                      </a:ext>
                    </a:extLst>
                  </p:cNvPr>
                  <p:cNvCxnSpPr>
                    <a:cxnSpLocks/>
                  </p:cNvCxnSpPr>
                  <p:nvPr/>
                </p:nvCxnSpPr>
                <p:spPr>
                  <a:xfrm>
                    <a:off x="4536062" y="289275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E873BD0-3F91-477D-9AC7-B4C58B549B55}"/>
                      </a:ext>
                    </a:extLst>
                  </p:cNvPr>
                  <p:cNvCxnSpPr>
                    <a:cxnSpLocks/>
                  </p:cNvCxnSpPr>
                  <p:nvPr/>
                </p:nvCxnSpPr>
                <p:spPr>
                  <a:xfrm>
                    <a:off x="4536062" y="407984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cxnSp>
              <p:nvCxnSpPr>
                <p:cNvPr id="20" name="Straight Arrow Connector 19">
                  <a:extLst>
                    <a:ext uri="{FF2B5EF4-FFF2-40B4-BE49-F238E27FC236}">
                      <a16:creationId xmlns:a16="http://schemas.microsoft.com/office/drawing/2014/main" id="{6DD94879-5F70-4F25-BC5B-501402B51CE1}"/>
                    </a:ext>
                  </a:extLst>
                </p:cNvPr>
                <p:cNvCxnSpPr>
                  <a:cxnSpLocks/>
                </p:cNvCxnSpPr>
                <p:nvPr/>
              </p:nvCxnSpPr>
              <p:spPr>
                <a:xfrm flipH="1">
                  <a:off x="9448982" y="3374196"/>
                  <a:ext cx="75487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14" name="Object 13">
                <a:extLst>
                  <a:ext uri="{FF2B5EF4-FFF2-40B4-BE49-F238E27FC236}">
                    <a16:creationId xmlns:a16="http://schemas.microsoft.com/office/drawing/2014/main" id="{450A4964-F0B2-4DBD-A47F-6035D3E23314}"/>
                  </a:ext>
                </a:extLst>
              </p:cNvPr>
              <p:cNvGraphicFramePr>
                <a:graphicFrameLocks noChangeAspect="1"/>
              </p:cNvGraphicFramePr>
              <p:nvPr/>
            </p:nvGraphicFramePr>
            <p:xfrm>
              <a:off x="4857481" y="1250210"/>
              <a:ext cx="3866961" cy="3063615"/>
            </p:xfrm>
            <a:graphic>
              <a:graphicData uri="http://schemas.openxmlformats.org/presentationml/2006/ole">
                <mc:AlternateContent xmlns:mc="http://schemas.openxmlformats.org/markup-compatibility/2006">
                  <mc:Choice xmlns:v="urn:schemas-microsoft-com:vml" Requires="v">
                    <p:oleObj name="Bitmap Image" r:id="rId3" imgW="1352520" imgH="1071720" progId="Paint.Picture">
                      <p:embed/>
                    </p:oleObj>
                  </mc:Choice>
                  <mc:Fallback>
                    <p:oleObj name="Bitmap Image" r:id="rId3" imgW="1352520" imgH="1071720" progId="Paint.Picture">
                      <p:embed/>
                      <p:pic>
                        <p:nvPicPr>
                          <p:cNvPr id="14" name="Object 13">
                            <a:extLst>
                              <a:ext uri="{FF2B5EF4-FFF2-40B4-BE49-F238E27FC236}">
                                <a16:creationId xmlns:a16="http://schemas.microsoft.com/office/drawing/2014/main" id="{450A4964-F0B2-4DBD-A47F-6035D3E23314}"/>
                              </a:ext>
                            </a:extLst>
                          </p:cNvPr>
                          <p:cNvPicPr/>
                          <p:nvPr/>
                        </p:nvPicPr>
                        <p:blipFill>
                          <a:blip r:embed="rId4"/>
                          <a:stretch>
                            <a:fillRect/>
                          </a:stretch>
                        </p:blipFill>
                        <p:spPr>
                          <a:xfrm>
                            <a:off x="4857481" y="1250210"/>
                            <a:ext cx="3866961" cy="306361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48DBFFBE-90F2-4714-8E2F-6D805625CF51}"/>
                  </a:ext>
                </a:extLst>
              </p:cNvPr>
              <p:cNvPicPr>
                <a:picLocks noChangeAspect="1"/>
              </p:cNvPicPr>
              <p:nvPr/>
            </p:nvPicPr>
            <p:blipFill>
              <a:blip r:embed="rId5"/>
              <a:stretch>
                <a:fillRect/>
              </a:stretch>
            </p:blipFill>
            <p:spPr>
              <a:xfrm>
                <a:off x="2176559" y="1645794"/>
                <a:ext cx="949744" cy="996894"/>
              </a:xfrm>
              <a:prstGeom prst="rect">
                <a:avLst/>
              </a:prstGeom>
            </p:spPr>
          </p:pic>
          <p:graphicFrame>
            <p:nvGraphicFramePr>
              <p:cNvPr id="25" name="Object 24">
                <a:extLst>
                  <a:ext uri="{FF2B5EF4-FFF2-40B4-BE49-F238E27FC236}">
                    <a16:creationId xmlns:a16="http://schemas.microsoft.com/office/drawing/2014/main" id="{61247155-5675-4068-B1C5-F2E76E9D06B8}"/>
                  </a:ext>
                </a:extLst>
              </p:cNvPr>
              <p:cNvGraphicFramePr>
                <a:graphicFrameLocks noChangeAspect="1"/>
              </p:cNvGraphicFramePr>
              <p:nvPr/>
            </p:nvGraphicFramePr>
            <p:xfrm>
              <a:off x="2176558" y="2782016"/>
              <a:ext cx="949745" cy="1005421"/>
            </p:xfrm>
            <a:graphic>
              <a:graphicData uri="http://schemas.openxmlformats.org/presentationml/2006/ole">
                <mc:AlternateContent xmlns:mc="http://schemas.openxmlformats.org/markup-compatibility/2006">
                  <mc:Choice xmlns:v="urn:schemas-microsoft-com:vml" Requires="v">
                    <p:oleObj name="Bitmap Image" r:id="rId6" imgW="6724800" imgH="7120080" progId="Paint.Picture">
                      <p:embed/>
                    </p:oleObj>
                  </mc:Choice>
                  <mc:Fallback>
                    <p:oleObj name="Bitmap Image" r:id="rId6" imgW="6724800" imgH="7120080" progId="Paint.Picture">
                      <p:embed/>
                      <p:pic>
                        <p:nvPicPr>
                          <p:cNvPr id="25" name="Object 24">
                            <a:extLst>
                              <a:ext uri="{FF2B5EF4-FFF2-40B4-BE49-F238E27FC236}">
                                <a16:creationId xmlns:a16="http://schemas.microsoft.com/office/drawing/2014/main" id="{61247155-5675-4068-B1C5-F2E76E9D06B8}"/>
                              </a:ext>
                            </a:extLst>
                          </p:cNvPr>
                          <p:cNvPicPr/>
                          <p:nvPr/>
                        </p:nvPicPr>
                        <p:blipFill>
                          <a:blip r:embed="rId7"/>
                          <a:stretch>
                            <a:fillRect/>
                          </a:stretch>
                        </p:blipFill>
                        <p:spPr>
                          <a:xfrm>
                            <a:off x="2176558" y="2782016"/>
                            <a:ext cx="949745" cy="1005421"/>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55A12A8-F84C-4FA6-98FE-4D6929A0D74F}"/>
                  </a:ext>
                </a:extLst>
              </p:cNvPr>
              <p:cNvGraphicFramePr>
                <a:graphicFrameLocks noChangeAspect="1"/>
              </p:cNvGraphicFramePr>
              <p:nvPr/>
            </p:nvGraphicFramePr>
            <p:xfrm>
              <a:off x="9351144" y="2146935"/>
              <a:ext cx="1001963" cy="991505"/>
            </p:xfrm>
            <a:graphic>
              <a:graphicData uri="http://schemas.openxmlformats.org/presentationml/2006/ole">
                <mc:AlternateContent xmlns:mc="http://schemas.openxmlformats.org/markup-compatibility/2006">
                  <mc:Choice xmlns:v="urn:schemas-microsoft-com:vml" Requires="v">
                    <p:oleObj name="Bitmap Image" r:id="rId8" imgW="7267680" imgH="7191360" progId="Paint.Picture">
                      <p:embed/>
                    </p:oleObj>
                  </mc:Choice>
                  <mc:Fallback>
                    <p:oleObj name="Bitmap Image" r:id="rId8" imgW="7267680" imgH="7191360" progId="Paint.Picture">
                      <p:embed/>
                      <p:pic>
                        <p:nvPicPr>
                          <p:cNvPr id="28" name="Object 27">
                            <a:extLst>
                              <a:ext uri="{FF2B5EF4-FFF2-40B4-BE49-F238E27FC236}">
                                <a16:creationId xmlns:a16="http://schemas.microsoft.com/office/drawing/2014/main" id="{C55A12A8-F84C-4FA6-98FE-4D6929A0D74F}"/>
                              </a:ext>
                            </a:extLst>
                          </p:cNvPr>
                          <p:cNvPicPr/>
                          <p:nvPr/>
                        </p:nvPicPr>
                        <p:blipFill>
                          <a:blip r:embed="rId9"/>
                          <a:stretch>
                            <a:fillRect/>
                          </a:stretch>
                        </p:blipFill>
                        <p:spPr>
                          <a:xfrm>
                            <a:off x="9351144" y="2146935"/>
                            <a:ext cx="1001963" cy="991505"/>
                          </a:xfrm>
                          <a:prstGeom prst="rect">
                            <a:avLst/>
                          </a:prstGeom>
                        </p:spPr>
                      </p:pic>
                    </p:oleObj>
                  </mc:Fallback>
                </mc:AlternateContent>
              </a:graphicData>
            </a:graphic>
          </p:graphicFrame>
          <p:pic>
            <p:nvPicPr>
              <p:cNvPr id="30" name="Graphic 29" descr="Female with solid fill">
                <a:extLst>
                  <a:ext uri="{FF2B5EF4-FFF2-40B4-BE49-F238E27FC236}">
                    <a16:creationId xmlns:a16="http://schemas.microsoft.com/office/drawing/2014/main" id="{20563E7E-852A-4926-B169-AFAA7D54EE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2056986"/>
                <a:ext cx="477018" cy="477018"/>
              </a:xfrm>
              <a:prstGeom prst="rect">
                <a:avLst/>
              </a:prstGeom>
            </p:spPr>
          </p:pic>
          <p:pic>
            <p:nvPicPr>
              <p:cNvPr id="32" name="Graphic 31" descr="Female with solid fill">
                <a:extLst>
                  <a:ext uri="{FF2B5EF4-FFF2-40B4-BE49-F238E27FC236}">
                    <a16:creationId xmlns:a16="http://schemas.microsoft.com/office/drawing/2014/main" id="{E921BF5C-D881-40CE-8642-FFDF28873E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3190491"/>
                <a:ext cx="477018" cy="477018"/>
              </a:xfrm>
              <a:prstGeom prst="rect">
                <a:avLst/>
              </a:prstGeom>
            </p:spPr>
          </p:pic>
          <p:pic>
            <p:nvPicPr>
              <p:cNvPr id="33" name="Graphic 32" descr="Male with solid fill">
                <a:extLst>
                  <a:ext uri="{FF2B5EF4-FFF2-40B4-BE49-F238E27FC236}">
                    <a16:creationId xmlns:a16="http://schemas.microsoft.com/office/drawing/2014/main" id="{08CE7A3C-F6E5-47EF-B285-445BD4F797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3523" y="2564778"/>
                <a:ext cx="434980" cy="434980"/>
              </a:xfrm>
              <a:prstGeom prst="rect">
                <a:avLst/>
              </a:prstGeom>
            </p:spPr>
          </p:pic>
        </p:grpSp>
        <p:sp>
          <p:nvSpPr>
            <p:cNvPr id="27" name="TextBox 26">
              <a:extLst>
                <a:ext uri="{FF2B5EF4-FFF2-40B4-BE49-F238E27FC236}">
                  <a16:creationId xmlns:a16="http://schemas.microsoft.com/office/drawing/2014/main" id="{E3B4B12E-0C4E-4594-93A0-861C1BB74E53}"/>
                </a:ext>
              </a:extLst>
            </p:cNvPr>
            <p:cNvSpPr txBox="1"/>
            <p:nvPr/>
          </p:nvSpPr>
          <p:spPr>
            <a:xfrm>
              <a:off x="9284485" y="3373506"/>
              <a:ext cx="1809140" cy="400110"/>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Male</a:t>
              </a:r>
              <a:endParaRPr lang="en-CA" sz="28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961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8EE930B3-2594-40BA-BC3A-BDA23C537DB5}"/>
              </a:ext>
            </a:extLst>
          </p:cNvPr>
          <p:cNvSpPr/>
          <p:nvPr/>
        </p:nvSpPr>
        <p:spPr>
          <a:xfrm>
            <a:off x="3598032" y="3802467"/>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26643058-0EB8-44FE-9032-4B367E1A82E0}"/>
              </a:ext>
            </a:extLst>
          </p:cNvPr>
          <p:cNvSpPr/>
          <p:nvPr/>
        </p:nvSpPr>
        <p:spPr>
          <a:xfrm>
            <a:off x="2158778" y="266347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cxnSp>
        <p:nvCxnSpPr>
          <p:cNvPr id="5" name="Straight Arrow Connector 4">
            <a:extLst>
              <a:ext uri="{FF2B5EF4-FFF2-40B4-BE49-F238E27FC236}">
                <a16:creationId xmlns:a16="http://schemas.microsoft.com/office/drawing/2014/main" id="{72025313-791F-4472-955B-88A39E059454}"/>
              </a:ext>
            </a:extLst>
          </p:cNvPr>
          <p:cNvCxnSpPr>
            <a:cxnSpLocks/>
          </p:cNvCxnSpPr>
          <p:nvPr/>
        </p:nvCxnSpPr>
        <p:spPr>
          <a:xfrm flipV="1">
            <a:off x="3615466" y="2148097"/>
            <a:ext cx="480042" cy="557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83A22AF-EDD7-4412-9B19-4AA98CD3DEBD}"/>
              </a:ext>
            </a:extLst>
          </p:cNvPr>
          <p:cNvCxnSpPr>
            <a:cxnSpLocks/>
          </p:cNvCxnSpPr>
          <p:nvPr/>
        </p:nvCxnSpPr>
        <p:spPr>
          <a:xfrm>
            <a:off x="3555064" y="3251551"/>
            <a:ext cx="508616" cy="546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DD7152-C438-4002-B036-E69B18B3AC26}"/>
              </a:ext>
            </a:extLst>
          </p:cNvPr>
          <p:cNvGrpSpPr/>
          <p:nvPr/>
        </p:nvGrpSpPr>
        <p:grpSpPr>
          <a:xfrm>
            <a:off x="3762673" y="1497259"/>
            <a:ext cx="1483744" cy="646331"/>
            <a:chOff x="7639797" y="1891533"/>
            <a:chExt cx="1483744" cy="646331"/>
          </a:xfrm>
        </p:grpSpPr>
        <p:sp>
          <p:nvSpPr>
            <p:cNvPr id="10" name="Rectangle: Rounded Corners 9">
              <a:extLst>
                <a:ext uri="{FF2B5EF4-FFF2-40B4-BE49-F238E27FC236}">
                  <a16:creationId xmlns:a16="http://schemas.microsoft.com/office/drawing/2014/main" id="{F01D5867-DECC-4788-BAF5-4803E983C0E7}"/>
                </a:ext>
              </a:extLst>
            </p:cNvPr>
            <p:cNvSpPr/>
            <p:nvPr/>
          </p:nvSpPr>
          <p:spPr>
            <a:xfrm>
              <a:off x="7639797" y="192709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 name="Rectangle 10">
              <a:extLst>
                <a:ext uri="{FF2B5EF4-FFF2-40B4-BE49-F238E27FC236}">
                  <a16:creationId xmlns:a16="http://schemas.microsoft.com/office/drawing/2014/main" id="{BB137CC6-F0D1-4B47-9EF1-8D4666F4AE9C}"/>
                </a:ext>
              </a:extLst>
            </p:cNvPr>
            <p:cNvSpPr/>
            <p:nvPr/>
          </p:nvSpPr>
          <p:spPr>
            <a:xfrm>
              <a:off x="7892264" y="1891533"/>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avoids</a:t>
              </a:r>
            </a:p>
          </p:txBody>
        </p:sp>
      </p:grpSp>
      <p:sp>
        <p:nvSpPr>
          <p:cNvPr id="12" name="Rectangle 11">
            <a:extLst>
              <a:ext uri="{FF2B5EF4-FFF2-40B4-BE49-F238E27FC236}">
                <a16:creationId xmlns:a16="http://schemas.microsoft.com/office/drawing/2014/main" id="{A463392F-BA48-430E-8304-9A47C63C6CB2}"/>
              </a:ext>
            </a:extLst>
          </p:cNvPr>
          <p:cNvSpPr/>
          <p:nvPr/>
        </p:nvSpPr>
        <p:spPr>
          <a:xfrm>
            <a:off x="3859895" y="3798044"/>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stays</a:t>
            </a:r>
          </a:p>
        </p:txBody>
      </p:sp>
      <p:sp>
        <p:nvSpPr>
          <p:cNvPr id="42" name="TextBox 41">
            <a:extLst>
              <a:ext uri="{FF2B5EF4-FFF2-40B4-BE49-F238E27FC236}">
                <a16:creationId xmlns:a16="http://schemas.microsoft.com/office/drawing/2014/main" id="{96218EC1-E031-41B3-B715-70F06A75075D}"/>
              </a:ext>
            </a:extLst>
          </p:cNvPr>
          <p:cNvSpPr txBox="1"/>
          <p:nvPr/>
        </p:nvSpPr>
        <p:spPr>
          <a:xfrm>
            <a:off x="369409" y="236034"/>
            <a:ext cx="11453181"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Quantifying female avoidance and male abort rates</a:t>
            </a:r>
            <a:endParaRPr lang="en-CA" sz="3200" dirty="0">
              <a:latin typeface="Helvetica" panose="020B0604020202020204" pitchFamily="34" charset="0"/>
              <a:cs typeface="Helvetica" panose="020B0604020202020204" pitchFamily="34" charset="0"/>
            </a:endParaRPr>
          </a:p>
        </p:txBody>
      </p:sp>
      <p:sp>
        <p:nvSpPr>
          <p:cNvPr id="44" name="Rectangle 43">
            <a:extLst>
              <a:ext uri="{FF2B5EF4-FFF2-40B4-BE49-F238E27FC236}">
                <a16:creationId xmlns:a16="http://schemas.microsoft.com/office/drawing/2014/main" id="{74A80B74-41FB-4EF4-BD34-A11AED917453}"/>
              </a:ext>
            </a:extLst>
          </p:cNvPr>
          <p:cNvSpPr/>
          <p:nvPr/>
        </p:nvSpPr>
        <p:spPr>
          <a:xfrm>
            <a:off x="2395424" y="2774497"/>
            <a:ext cx="97445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Mount</a:t>
            </a:r>
          </a:p>
        </p:txBody>
      </p:sp>
      <p:grpSp>
        <p:nvGrpSpPr>
          <p:cNvPr id="48" name="Group 47">
            <a:extLst>
              <a:ext uri="{FF2B5EF4-FFF2-40B4-BE49-F238E27FC236}">
                <a16:creationId xmlns:a16="http://schemas.microsoft.com/office/drawing/2014/main" id="{ADFB8FFB-DB84-4BA5-A2F7-98CAE89E9F21}"/>
              </a:ext>
            </a:extLst>
          </p:cNvPr>
          <p:cNvGrpSpPr/>
          <p:nvPr/>
        </p:nvGrpSpPr>
        <p:grpSpPr>
          <a:xfrm>
            <a:off x="7056481" y="2719320"/>
            <a:ext cx="1828795" cy="1624546"/>
            <a:chOff x="3824422" y="3814235"/>
            <a:chExt cx="1828795" cy="1624546"/>
          </a:xfrm>
        </p:grpSpPr>
        <p:cxnSp>
          <p:nvCxnSpPr>
            <p:cNvPr id="7" name="Straight Arrow Connector 6">
              <a:extLst>
                <a:ext uri="{FF2B5EF4-FFF2-40B4-BE49-F238E27FC236}">
                  <a16:creationId xmlns:a16="http://schemas.microsoft.com/office/drawing/2014/main" id="{04234FD1-1F3D-4459-94A6-D91900A17B16}"/>
                </a:ext>
              </a:extLst>
            </p:cNvPr>
            <p:cNvCxnSpPr>
              <a:cxnSpLocks/>
            </p:cNvCxnSpPr>
            <p:nvPr/>
          </p:nvCxnSpPr>
          <p:spPr>
            <a:xfrm flipV="1">
              <a:off x="3826600" y="4360960"/>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250048-F8D7-4875-A058-A8209A2933C6}"/>
                </a:ext>
              </a:extLst>
            </p:cNvPr>
            <p:cNvCxnSpPr>
              <a:cxnSpLocks/>
            </p:cNvCxnSpPr>
            <p:nvPr/>
          </p:nvCxnSpPr>
          <p:spPr>
            <a:xfrm>
              <a:off x="3824422" y="4856249"/>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FB6CAD9-C797-451C-A7D5-A25822AADBE5}"/>
                </a:ext>
              </a:extLst>
            </p:cNvPr>
            <p:cNvGrpSpPr/>
            <p:nvPr/>
          </p:nvGrpSpPr>
          <p:grpSpPr>
            <a:xfrm>
              <a:off x="4121873" y="3814235"/>
              <a:ext cx="1531344" cy="1624546"/>
              <a:chOff x="4121873" y="3814235"/>
              <a:chExt cx="1531344" cy="1624546"/>
            </a:xfrm>
          </p:grpSpPr>
          <p:sp>
            <p:nvSpPr>
              <p:cNvPr id="2" name="Rectangle: Rounded Corners 1">
                <a:extLst>
                  <a:ext uri="{FF2B5EF4-FFF2-40B4-BE49-F238E27FC236}">
                    <a16:creationId xmlns:a16="http://schemas.microsoft.com/office/drawing/2014/main" id="{5AF301B1-7E13-416D-A10B-6F1B99E73210}"/>
                  </a:ext>
                </a:extLst>
              </p:cNvPr>
              <p:cNvSpPr/>
              <p:nvPr/>
            </p:nvSpPr>
            <p:spPr>
              <a:xfrm>
                <a:off x="4155098" y="383577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CEF5B686-30DE-40BA-BC0D-99D45ED1CA57}"/>
                  </a:ext>
                </a:extLst>
              </p:cNvPr>
              <p:cNvSpPr/>
              <p:nvPr/>
            </p:nvSpPr>
            <p:spPr>
              <a:xfrm>
                <a:off x="4312977" y="3814235"/>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aborts</a:t>
                </a:r>
              </a:p>
            </p:txBody>
          </p:sp>
          <p:grpSp>
            <p:nvGrpSpPr>
              <p:cNvPr id="46" name="Group 45">
                <a:extLst>
                  <a:ext uri="{FF2B5EF4-FFF2-40B4-BE49-F238E27FC236}">
                    <a16:creationId xmlns:a16="http://schemas.microsoft.com/office/drawing/2014/main" id="{46A1E4ED-C024-4227-B457-E24D1DE81EBD}"/>
                  </a:ext>
                </a:extLst>
              </p:cNvPr>
              <p:cNvGrpSpPr/>
              <p:nvPr/>
            </p:nvGrpSpPr>
            <p:grpSpPr>
              <a:xfrm>
                <a:off x="4121873" y="4854006"/>
                <a:ext cx="1531344" cy="584775"/>
                <a:chOff x="4121873" y="4854006"/>
                <a:chExt cx="1531344" cy="584775"/>
              </a:xfrm>
            </p:grpSpPr>
            <p:sp>
              <p:nvSpPr>
                <p:cNvPr id="3" name="Rectangle: Rounded Corners 2">
                  <a:extLst>
                    <a:ext uri="{FF2B5EF4-FFF2-40B4-BE49-F238E27FC236}">
                      <a16:creationId xmlns:a16="http://schemas.microsoft.com/office/drawing/2014/main" id="{920246D9-1938-4C95-9610-41D51BA63C14}"/>
                    </a:ext>
                  </a:extLst>
                </p:cNvPr>
                <p:cNvSpPr/>
                <p:nvPr/>
              </p:nvSpPr>
              <p:spPr>
                <a:xfrm>
                  <a:off x="4142116" y="485400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5" name="Rectangle 44">
                  <a:extLst>
                    <a:ext uri="{FF2B5EF4-FFF2-40B4-BE49-F238E27FC236}">
                      <a16:creationId xmlns:a16="http://schemas.microsoft.com/office/drawing/2014/main" id="{B31C7B38-94E4-4039-B008-1DF38AB40ED5}"/>
                    </a:ext>
                  </a:extLst>
                </p:cNvPr>
                <p:cNvSpPr/>
                <p:nvPr/>
              </p:nvSpPr>
              <p:spPr>
                <a:xfrm>
                  <a:off x="4121873" y="4967279"/>
                  <a:ext cx="153134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Insemination</a:t>
                  </a:r>
                </a:p>
              </p:txBody>
            </p:sp>
          </p:grpSp>
        </p:grpSp>
      </p:grpSp>
      <p:grpSp>
        <p:nvGrpSpPr>
          <p:cNvPr id="51" name="Group 50">
            <a:extLst>
              <a:ext uri="{FF2B5EF4-FFF2-40B4-BE49-F238E27FC236}">
                <a16:creationId xmlns:a16="http://schemas.microsoft.com/office/drawing/2014/main" id="{8052A7C7-3848-4739-BD47-1FC45FFCADC6}"/>
              </a:ext>
            </a:extLst>
          </p:cNvPr>
          <p:cNvGrpSpPr/>
          <p:nvPr/>
        </p:nvGrpSpPr>
        <p:grpSpPr>
          <a:xfrm>
            <a:off x="5252610" y="979836"/>
            <a:ext cx="1803871" cy="1562304"/>
            <a:chOff x="3834971" y="1542520"/>
            <a:chExt cx="1803871" cy="1562304"/>
          </a:xfrm>
        </p:grpSpPr>
        <p:grpSp>
          <p:nvGrpSpPr>
            <p:cNvPr id="13" name="Group 12">
              <a:extLst>
                <a:ext uri="{FF2B5EF4-FFF2-40B4-BE49-F238E27FC236}">
                  <a16:creationId xmlns:a16="http://schemas.microsoft.com/office/drawing/2014/main" id="{E0CDF742-E2AA-40BD-9AB8-C0CAA64F13E4}"/>
                </a:ext>
              </a:extLst>
            </p:cNvPr>
            <p:cNvGrpSpPr/>
            <p:nvPr/>
          </p:nvGrpSpPr>
          <p:grpSpPr>
            <a:xfrm>
              <a:off x="4155098" y="1542520"/>
              <a:ext cx="1483744" cy="646331"/>
              <a:chOff x="9449861" y="1374110"/>
              <a:chExt cx="1483744" cy="646331"/>
            </a:xfrm>
          </p:grpSpPr>
          <p:sp>
            <p:nvSpPr>
              <p:cNvPr id="14" name="Rectangle: Rounded Corners 13">
                <a:extLst>
                  <a:ext uri="{FF2B5EF4-FFF2-40B4-BE49-F238E27FC236}">
                    <a16:creationId xmlns:a16="http://schemas.microsoft.com/office/drawing/2014/main" id="{8C76D018-99FE-4926-9AE4-72F6EF6B57D3}"/>
                  </a:ext>
                </a:extLst>
              </p:cNvPr>
              <p:cNvSpPr/>
              <p:nvPr/>
            </p:nvSpPr>
            <p:spPr>
              <a:xfrm>
                <a:off x="9449861" y="140488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855F675-B8FF-4808-982F-CFF44A90F7AF}"/>
                  </a:ext>
                </a:extLst>
              </p:cNvPr>
              <p:cNvSpPr/>
              <p:nvPr/>
            </p:nvSpPr>
            <p:spPr>
              <a:xfrm>
                <a:off x="9612175" y="1374110"/>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succeeds</a:t>
                </a:r>
              </a:p>
            </p:txBody>
          </p:sp>
        </p:grpSp>
        <p:grpSp>
          <p:nvGrpSpPr>
            <p:cNvPr id="16" name="Group 15">
              <a:extLst>
                <a:ext uri="{FF2B5EF4-FFF2-40B4-BE49-F238E27FC236}">
                  <a16:creationId xmlns:a16="http://schemas.microsoft.com/office/drawing/2014/main" id="{50AB2A4A-B39F-4793-8589-C05FF91135A7}"/>
                </a:ext>
              </a:extLst>
            </p:cNvPr>
            <p:cNvGrpSpPr/>
            <p:nvPr/>
          </p:nvGrpSpPr>
          <p:grpSpPr>
            <a:xfrm>
              <a:off x="4155098" y="2458493"/>
              <a:ext cx="1483744" cy="646331"/>
              <a:chOff x="9449861" y="2290083"/>
              <a:chExt cx="1483744" cy="646331"/>
            </a:xfrm>
          </p:grpSpPr>
          <p:sp>
            <p:nvSpPr>
              <p:cNvPr id="17" name="Rectangle: Rounded Corners 16">
                <a:extLst>
                  <a:ext uri="{FF2B5EF4-FFF2-40B4-BE49-F238E27FC236}">
                    <a16:creationId xmlns:a16="http://schemas.microsoft.com/office/drawing/2014/main" id="{BBB7397D-7DF0-4E12-A7E6-AA48EB0E4975}"/>
                  </a:ext>
                </a:extLst>
              </p:cNvPr>
              <p:cNvSpPr/>
              <p:nvPr/>
            </p:nvSpPr>
            <p:spPr>
              <a:xfrm>
                <a:off x="9449861" y="2308361"/>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Rectangle 17">
                <a:extLst>
                  <a:ext uri="{FF2B5EF4-FFF2-40B4-BE49-F238E27FC236}">
                    <a16:creationId xmlns:a16="http://schemas.microsoft.com/office/drawing/2014/main" id="{5FD58B12-4465-41DB-8CC4-29156DB99A28}"/>
                  </a:ext>
                </a:extLst>
              </p:cNvPr>
              <p:cNvSpPr/>
              <p:nvPr/>
            </p:nvSpPr>
            <p:spPr>
              <a:xfrm>
                <a:off x="9612175" y="2290083"/>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fails</a:t>
                </a:r>
              </a:p>
            </p:txBody>
          </p:sp>
        </p:grpSp>
        <p:cxnSp>
          <p:nvCxnSpPr>
            <p:cNvPr id="49" name="Straight Arrow Connector 48">
              <a:extLst>
                <a:ext uri="{FF2B5EF4-FFF2-40B4-BE49-F238E27FC236}">
                  <a16:creationId xmlns:a16="http://schemas.microsoft.com/office/drawing/2014/main" id="{9E125A1F-DEF0-4E37-9DBB-3914BE7906E0}"/>
                </a:ext>
              </a:extLst>
            </p:cNvPr>
            <p:cNvCxnSpPr>
              <a:cxnSpLocks/>
            </p:cNvCxnSpPr>
            <p:nvPr/>
          </p:nvCxnSpPr>
          <p:spPr>
            <a:xfrm flipV="1">
              <a:off x="3837149" y="2070679"/>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26131C-438D-4FFD-9FF6-315B7588A646}"/>
                </a:ext>
              </a:extLst>
            </p:cNvPr>
            <p:cNvCxnSpPr>
              <a:cxnSpLocks/>
            </p:cNvCxnSpPr>
            <p:nvPr/>
          </p:nvCxnSpPr>
          <p:spPr>
            <a:xfrm>
              <a:off x="3834971" y="2565968"/>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3584EC5-0272-40C1-BB32-9F0DC7E64EA7}"/>
              </a:ext>
            </a:extLst>
          </p:cNvPr>
          <p:cNvGrpSpPr/>
          <p:nvPr/>
        </p:nvGrpSpPr>
        <p:grpSpPr>
          <a:xfrm>
            <a:off x="341505" y="4821112"/>
            <a:ext cx="5070450" cy="1427248"/>
            <a:chOff x="6277388" y="1371324"/>
            <a:chExt cx="5070450" cy="1427248"/>
          </a:xfrm>
        </p:grpSpPr>
        <p:sp>
          <p:nvSpPr>
            <p:cNvPr id="52" name="Rectangle 51">
              <a:extLst>
                <a:ext uri="{FF2B5EF4-FFF2-40B4-BE49-F238E27FC236}">
                  <a16:creationId xmlns:a16="http://schemas.microsoft.com/office/drawing/2014/main" id="{D383401F-5A73-4475-9480-7224DF45EB8F}"/>
                </a:ext>
              </a:extLst>
            </p:cNvPr>
            <p:cNvSpPr/>
            <p:nvPr/>
          </p:nvSpPr>
          <p:spPr>
            <a:xfrm>
              <a:off x="6277388" y="1598243"/>
              <a:ext cx="1986836" cy="1200329"/>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Female avoidance rate</a:t>
              </a:r>
            </a:p>
          </p:txBody>
        </p:sp>
        <p:sp>
          <p:nvSpPr>
            <p:cNvPr id="53" name="Rectangle 52">
              <a:extLst>
                <a:ext uri="{FF2B5EF4-FFF2-40B4-BE49-F238E27FC236}">
                  <a16:creationId xmlns:a16="http://schemas.microsoft.com/office/drawing/2014/main" id="{8BEDB7E7-E025-4866-98EC-C63E17D2D4F2}"/>
                </a:ext>
              </a:extLst>
            </p:cNvPr>
            <p:cNvSpPr/>
            <p:nvPr/>
          </p:nvSpPr>
          <p:spPr>
            <a:xfrm>
              <a:off x="8628335" y="1371324"/>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Attempted avoidances</a:t>
              </a:r>
            </a:p>
          </p:txBody>
        </p:sp>
        <p:sp>
          <p:nvSpPr>
            <p:cNvPr id="54" name="Rectangle 53">
              <a:extLst>
                <a:ext uri="{FF2B5EF4-FFF2-40B4-BE49-F238E27FC236}">
                  <a16:creationId xmlns:a16="http://schemas.microsoft.com/office/drawing/2014/main" id="{32517932-69EC-4FAA-BEDE-7C57C943B529}"/>
                </a:ext>
              </a:extLst>
            </p:cNvPr>
            <p:cNvSpPr/>
            <p:nvPr/>
          </p:nvSpPr>
          <p:spPr>
            <a:xfrm>
              <a:off x="8700927" y="2204616"/>
              <a:ext cx="2574319"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a:t>
              </a:r>
            </a:p>
          </p:txBody>
        </p:sp>
        <p:cxnSp>
          <p:nvCxnSpPr>
            <p:cNvPr id="59" name="Straight Connector 58">
              <a:extLst>
                <a:ext uri="{FF2B5EF4-FFF2-40B4-BE49-F238E27FC236}">
                  <a16:creationId xmlns:a16="http://schemas.microsoft.com/office/drawing/2014/main" id="{FCE38810-3F6D-43D7-8C88-9F7C6C3B8324}"/>
                </a:ext>
              </a:extLst>
            </p:cNvPr>
            <p:cNvCxnSpPr/>
            <p:nvPr/>
          </p:nvCxnSpPr>
          <p:spPr>
            <a:xfrm>
              <a:off x="8473074" y="2188851"/>
              <a:ext cx="2874764" cy="0"/>
            </a:xfrm>
            <a:prstGeom prst="line">
              <a:avLst/>
            </a:prstGeom>
            <a:ln w="28575"/>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5F076565-24AB-460C-BB34-677496F787B9}"/>
                </a:ext>
              </a:extLst>
            </p:cNvPr>
            <p:cNvSpPr/>
            <p:nvPr/>
          </p:nvSpPr>
          <p:spPr>
            <a:xfrm>
              <a:off x="7350869" y="1938081"/>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65" name="Group 64">
            <a:extLst>
              <a:ext uri="{FF2B5EF4-FFF2-40B4-BE49-F238E27FC236}">
                <a16:creationId xmlns:a16="http://schemas.microsoft.com/office/drawing/2014/main" id="{124A9A08-B6A7-43A0-B90E-A20F3208D475}"/>
              </a:ext>
            </a:extLst>
          </p:cNvPr>
          <p:cNvGrpSpPr/>
          <p:nvPr/>
        </p:nvGrpSpPr>
        <p:grpSpPr>
          <a:xfrm>
            <a:off x="6540368" y="5064522"/>
            <a:ext cx="5041326" cy="1294957"/>
            <a:chOff x="6412618" y="3719606"/>
            <a:chExt cx="5041326" cy="1294957"/>
          </a:xfrm>
        </p:grpSpPr>
        <p:sp>
          <p:nvSpPr>
            <p:cNvPr id="55" name="Rectangle 54">
              <a:extLst>
                <a:ext uri="{FF2B5EF4-FFF2-40B4-BE49-F238E27FC236}">
                  <a16:creationId xmlns:a16="http://schemas.microsoft.com/office/drawing/2014/main" id="{47A42D52-EC93-4ED6-B218-648159DF2DBA}"/>
                </a:ext>
              </a:extLst>
            </p:cNvPr>
            <p:cNvSpPr/>
            <p:nvPr/>
          </p:nvSpPr>
          <p:spPr>
            <a:xfrm>
              <a:off x="6412618" y="3899364"/>
              <a:ext cx="1826711"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 rate</a:t>
              </a:r>
            </a:p>
          </p:txBody>
        </p:sp>
        <p:grpSp>
          <p:nvGrpSpPr>
            <p:cNvPr id="63" name="Group 62">
              <a:extLst>
                <a:ext uri="{FF2B5EF4-FFF2-40B4-BE49-F238E27FC236}">
                  <a16:creationId xmlns:a16="http://schemas.microsoft.com/office/drawing/2014/main" id="{6E26F368-976A-4B75-B66E-CB9666E47350}"/>
                </a:ext>
              </a:extLst>
            </p:cNvPr>
            <p:cNvGrpSpPr/>
            <p:nvPr/>
          </p:nvGrpSpPr>
          <p:grpSpPr>
            <a:xfrm>
              <a:off x="8579180" y="3719606"/>
              <a:ext cx="2874764" cy="1294957"/>
              <a:chOff x="8169563" y="3534940"/>
              <a:chExt cx="2874764" cy="1294957"/>
            </a:xfrm>
          </p:grpSpPr>
          <p:sp>
            <p:nvSpPr>
              <p:cNvPr id="56" name="Rectangle 55">
                <a:extLst>
                  <a:ext uri="{FF2B5EF4-FFF2-40B4-BE49-F238E27FC236}">
                    <a16:creationId xmlns:a16="http://schemas.microsoft.com/office/drawing/2014/main" id="{5C58AAD6-F5AA-43B8-B5EF-44BB95CE76D1}"/>
                  </a:ext>
                </a:extLst>
              </p:cNvPr>
              <p:cNvSpPr/>
              <p:nvPr/>
            </p:nvSpPr>
            <p:spPr>
              <a:xfrm>
                <a:off x="8679371" y="3534940"/>
                <a:ext cx="1826711"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aborts</a:t>
                </a:r>
              </a:p>
            </p:txBody>
          </p:sp>
          <p:sp>
            <p:nvSpPr>
              <p:cNvPr id="57" name="Rectangle 56">
                <a:extLst>
                  <a:ext uri="{FF2B5EF4-FFF2-40B4-BE49-F238E27FC236}">
                    <a16:creationId xmlns:a16="http://schemas.microsoft.com/office/drawing/2014/main" id="{70318435-80A2-4EDE-B982-15A4CAB54E8D}"/>
                  </a:ext>
                </a:extLst>
              </p:cNvPr>
              <p:cNvSpPr/>
              <p:nvPr/>
            </p:nvSpPr>
            <p:spPr>
              <a:xfrm>
                <a:off x="8319785" y="3998900"/>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 where female stayed</a:t>
                </a:r>
              </a:p>
            </p:txBody>
          </p:sp>
          <p:cxnSp>
            <p:nvCxnSpPr>
              <p:cNvPr id="62" name="Straight Connector 61">
                <a:extLst>
                  <a:ext uri="{FF2B5EF4-FFF2-40B4-BE49-F238E27FC236}">
                    <a16:creationId xmlns:a16="http://schemas.microsoft.com/office/drawing/2014/main" id="{9812A1D9-D7A9-42D6-9BA5-AB629A2E228E}"/>
                  </a:ext>
                </a:extLst>
              </p:cNvPr>
              <p:cNvCxnSpPr/>
              <p:nvPr/>
            </p:nvCxnSpPr>
            <p:spPr>
              <a:xfrm>
                <a:off x="8169563" y="4025034"/>
                <a:ext cx="2874764"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2B12BB9E-B0AB-48D6-A940-75D1587FB5B1}"/>
                </a:ext>
              </a:extLst>
            </p:cNvPr>
            <p:cNvSpPr/>
            <p:nvPr/>
          </p:nvSpPr>
          <p:spPr>
            <a:xfrm>
              <a:off x="7435365" y="3932733"/>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30" name="Group 29">
            <a:extLst>
              <a:ext uri="{FF2B5EF4-FFF2-40B4-BE49-F238E27FC236}">
                <a16:creationId xmlns:a16="http://schemas.microsoft.com/office/drawing/2014/main" id="{C31ACEB9-C2FB-D38B-5899-7E8460D3FC73}"/>
              </a:ext>
            </a:extLst>
          </p:cNvPr>
          <p:cNvGrpSpPr/>
          <p:nvPr/>
        </p:nvGrpSpPr>
        <p:grpSpPr>
          <a:xfrm>
            <a:off x="5081776" y="2498862"/>
            <a:ext cx="2013780" cy="1376997"/>
            <a:chOff x="5116243" y="2498862"/>
            <a:chExt cx="1985125" cy="1376997"/>
          </a:xfrm>
        </p:grpSpPr>
        <p:cxnSp>
          <p:nvCxnSpPr>
            <p:cNvPr id="20" name="Straight Arrow Connector 19">
              <a:extLst>
                <a:ext uri="{FF2B5EF4-FFF2-40B4-BE49-F238E27FC236}">
                  <a16:creationId xmlns:a16="http://schemas.microsoft.com/office/drawing/2014/main" id="{2EA10829-5C9D-4276-B187-F54BEB3B70D2}"/>
                </a:ext>
              </a:extLst>
            </p:cNvPr>
            <p:cNvCxnSpPr>
              <a:cxnSpLocks/>
              <a:stCxn id="17" idx="2"/>
            </p:cNvCxnSpPr>
            <p:nvPr/>
          </p:nvCxnSpPr>
          <p:spPr>
            <a:xfrm>
              <a:off x="6314609" y="2498862"/>
              <a:ext cx="0" cy="7493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9469E39-8BE1-741B-8707-579EF6462866}"/>
                </a:ext>
              </a:extLst>
            </p:cNvPr>
            <p:cNvGrpSpPr/>
            <p:nvPr/>
          </p:nvGrpSpPr>
          <p:grpSpPr>
            <a:xfrm>
              <a:off x="5617624" y="3227307"/>
              <a:ext cx="1483744" cy="646331"/>
              <a:chOff x="2374448" y="4618495"/>
              <a:chExt cx="1483744" cy="646331"/>
            </a:xfrm>
          </p:grpSpPr>
          <p:sp>
            <p:nvSpPr>
              <p:cNvPr id="58" name="Rectangle: Rounded Corners 57">
                <a:extLst>
                  <a:ext uri="{FF2B5EF4-FFF2-40B4-BE49-F238E27FC236}">
                    <a16:creationId xmlns:a16="http://schemas.microsoft.com/office/drawing/2014/main" id="{02191BFF-DD54-6F8D-80D9-9459E2F8D7A9}"/>
                  </a:ext>
                </a:extLst>
              </p:cNvPr>
              <p:cNvSpPr/>
              <p:nvPr/>
            </p:nvSpPr>
            <p:spPr>
              <a:xfrm>
                <a:off x="2374448" y="4653705"/>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66" name="Rectangle 65">
                <a:extLst>
                  <a:ext uri="{FF2B5EF4-FFF2-40B4-BE49-F238E27FC236}">
                    <a16:creationId xmlns:a16="http://schemas.microsoft.com/office/drawing/2014/main" id="{8C1B1E9B-92F4-C1DA-5CCC-A672221C63B8}"/>
                  </a:ext>
                </a:extLst>
              </p:cNvPr>
              <p:cNvSpPr/>
              <p:nvPr/>
            </p:nvSpPr>
            <p:spPr>
              <a:xfrm>
                <a:off x="2530790" y="4618495"/>
                <a:ext cx="1206720"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chooses</a:t>
                </a:r>
              </a:p>
            </p:txBody>
          </p:sp>
        </p:grpSp>
        <p:cxnSp>
          <p:nvCxnSpPr>
            <p:cNvPr id="67" name="Straight Arrow Connector 66">
              <a:extLst>
                <a:ext uri="{FF2B5EF4-FFF2-40B4-BE49-F238E27FC236}">
                  <a16:creationId xmlns:a16="http://schemas.microsoft.com/office/drawing/2014/main" id="{23131A5C-38A3-83CA-9410-7A0B1D4EEF0C}"/>
                </a:ext>
              </a:extLst>
            </p:cNvPr>
            <p:cNvCxnSpPr>
              <a:cxnSpLocks/>
              <a:endCxn id="58" idx="1"/>
            </p:cNvCxnSpPr>
            <p:nvPr/>
          </p:nvCxnSpPr>
          <p:spPr>
            <a:xfrm flipV="1">
              <a:off x="5116243" y="3554905"/>
              <a:ext cx="501381" cy="3209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47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DE5EB-D1D0-4C9C-9126-E81ECB356834}"/>
              </a:ext>
            </a:extLst>
          </p:cNvPr>
          <p:cNvPicPr>
            <a:picLocks noChangeAspect="1"/>
          </p:cNvPicPr>
          <p:nvPr/>
        </p:nvPicPr>
        <p:blipFill>
          <a:blip r:embed="rId3"/>
          <a:stretch>
            <a:fillRect/>
          </a:stretch>
        </p:blipFill>
        <p:spPr>
          <a:xfrm>
            <a:off x="1174293" y="898974"/>
            <a:ext cx="2285164" cy="2285164"/>
          </a:xfrm>
          <a:prstGeom prst="rect">
            <a:avLst/>
          </a:prstGeom>
        </p:spPr>
      </p:pic>
      <p:pic>
        <p:nvPicPr>
          <p:cNvPr id="7" name="Picture 6">
            <a:extLst>
              <a:ext uri="{FF2B5EF4-FFF2-40B4-BE49-F238E27FC236}">
                <a16:creationId xmlns:a16="http://schemas.microsoft.com/office/drawing/2014/main" id="{1654F0C7-1D78-41D5-8B72-85FA58B0C7B2}"/>
              </a:ext>
            </a:extLst>
          </p:cNvPr>
          <p:cNvPicPr>
            <a:picLocks noChangeAspect="1"/>
          </p:cNvPicPr>
          <p:nvPr/>
        </p:nvPicPr>
        <p:blipFill>
          <a:blip r:embed="rId4"/>
          <a:stretch>
            <a:fillRect/>
          </a:stretch>
        </p:blipFill>
        <p:spPr>
          <a:xfrm>
            <a:off x="775956" y="3144667"/>
            <a:ext cx="3342488" cy="2883355"/>
          </a:xfrm>
          <a:prstGeom prst="rect">
            <a:avLst/>
          </a:prstGeom>
        </p:spPr>
      </p:pic>
      <p:pic>
        <p:nvPicPr>
          <p:cNvPr id="9" name="Picture 8">
            <a:extLst>
              <a:ext uri="{FF2B5EF4-FFF2-40B4-BE49-F238E27FC236}">
                <a16:creationId xmlns:a16="http://schemas.microsoft.com/office/drawing/2014/main" id="{23B1151F-2790-41A2-96CF-97E16C2EA3C4}"/>
              </a:ext>
            </a:extLst>
          </p:cNvPr>
          <p:cNvPicPr>
            <a:picLocks noChangeAspect="1"/>
          </p:cNvPicPr>
          <p:nvPr/>
        </p:nvPicPr>
        <p:blipFill rotWithShape="1">
          <a:blip r:embed="rId5"/>
          <a:srcRect l="4014" r="28006" b="17980"/>
          <a:stretch/>
        </p:blipFill>
        <p:spPr>
          <a:xfrm>
            <a:off x="3711380" y="898974"/>
            <a:ext cx="3433123" cy="2488666"/>
          </a:xfrm>
          <a:prstGeom prst="rect">
            <a:avLst/>
          </a:prstGeom>
        </p:spPr>
      </p:pic>
      <p:pic>
        <p:nvPicPr>
          <p:cNvPr id="11" name="Picture 10">
            <a:extLst>
              <a:ext uri="{FF2B5EF4-FFF2-40B4-BE49-F238E27FC236}">
                <a16:creationId xmlns:a16="http://schemas.microsoft.com/office/drawing/2014/main" id="{B2D54498-705F-4ABB-A16A-3A810368EC45}"/>
              </a:ext>
            </a:extLst>
          </p:cNvPr>
          <p:cNvPicPr>
            <a:picLocks noChangeAspect="1"/>
          </p:cNvPicPr>
          <p:nvPr/>
        </p:nvPicPr>
        <p:blipFill rotWithShape="1">
          <a:blip r:embed="rId6"/>
          <a:srcRect l="9025" t="8525" r="18462" b="29722"/>
          <a:stretch/>
        </p:blipFill>
        <p:spPr>
          <a:xfrm>
            <a:off x="3577027" y="3323030"/>
            <a:ext cx="3650529" cy="2673957"/>
          </a:xfrm>
          <a:prstGeom prst="rect">
            <a:avLst/>
          </a:prstGeom>
        </p:spPr>
      </p:pic>
      <p:pic>
        <p:nvPicPr>
          <p:cNvPr id="13" name="Picture 12">
            <a:extLst>
              <a:ext uri="{FF2B5EF4-FFF2-40B4-BE49-F238E27FC236}">
                <a16:creationId xmlns:a16="http://schemas.microsoft.com/office/drawing/2014/main" id="{26670FE6-1513-4D6C-9F3B-3AB849245CE1}"/>
              </a:ext>
            </a:extLst>
          </p:cNvPr>
          <p:cNvPicPr>
            <a:picLocks noChangeAspect="1"/>
          </p:cNvPicPr>
          <p:nvPr/>
        </p:nvPicPr>
        <p:blipFill rotWithShape="1">
          <a:blip r:embed="rId7"/>
          <a:srcRect l="6618" t="4380" r="19243" b="19321"/>
          <a:stretch/>
        </p:blipFill>
        <p:spPr>
          <a:xfrm>
            <a:off x="7718721" y="2973561"/>
            <a:ext cx="3236082" cy="2756527"/>
          </a:xfrm>
          <a:prstGeom prst="rect">
            <a:avLst/>
          </a:prstGeom>
        </p:spPr>
      </p:pic>
      <p:grpSp>
        <p:nvGrpSpPr>
          <p:cNvPr id="29" name="Group 28">
            <a:extLst>
              <a:ext uri="{FF2B5EF4-FFF2-40B4-BE49-F238E27FC236}">
                <a16:creationId xmlns:a16="http://schemas.microsoft.com/office/drawing/2014/main" id="{9E5DC090-02DF-4AC9-BB8B-DFCF23D65CFA}"/>
              </a:ext>
            </a:extLst>
          </p:cNvPr>
          <p:cNvGrpSpPr/>
          <p:nvPr/>
        </p:nvGrpSpPr>
        <p:grpSpPr>
          <a:xfrm>
            <a:off x="7718721" y="1094195"/>
            <a:ext cx="4332252" cy="1172457"/>
            <a:chOff x="7054051" y="1408709"/>
            <a:chExt cx="4147801" cy="1172457"/>
          </a:xfrm>
        </p:grpSpPr>
        <p:sp>
          <p:nvSpPr>
            <p:cNvPr id="32" name="Oval 31">
              <a:extLst>
                <a:ext uri="{FF2B5EF4-FFF2-40B4-BE49-F238E27FC236}">
                  <a16:creationId xmlns:a16="http://schemas.microsoft.com/office/drawing/2014/main" id="{06D24027-7056-4703-AF12-9261783EE64E}"/>
                </a:ext>
              </a:extLst>
            </p:cNvPr>
            <p:cNvSpPr/>
            <p:nvPr/>
          </p:nvSpPr>
          <p:spPr>
            <a:xfrm>
              <a:off x="7054051" y="1482414"/>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p>
          </p:txBody>
        </p:sp>
        <p:sp>
          <p:nvSpPr>
            <p:cNvPr id="33" name="Oval 32">
              <a:extLst>
                <a:ext uri="{FF2B5EF4-FFF2-40B4-BE49-F238E27FC236}">
                  <a16:creationId xmlns:a16="http://schemas.microsoft.com/office/drawing/2014/main" id="{2B5616BA-D818-4F44-8468-1A6B963A4826}"/>
                </a:ext>
              </a:extLst>
            </p:cNvPr>
            <p:cNvSpPr/>
            <p:nvPr/>
          </p:nvSpPr>
          <p:spPr>
            <a:xfrm>
              <a:off x="7059203" y="1833016"/>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4" name="Oval 33">
              <a:extLst>
                <a:ext uri="{FF2B5EF4-FFF2-40B4-BE49-F238E27FC236}">
                  <a16:creationId xmlns:a16="http://schemas.microsoft.com/office/drawing/2014/main" id="{E4803BA4-3F15-4106-A6EF-AD4FF5A13292}"/>
                </a:ext>
              </a:extLst>
            </p:cNvPr>
            <p:cNvSpPr/>
            <p:nvPr/>
          </p:nvSpPr>
          <p:spPr>
            <a:xfrm>
              <a:off x="7059205" y="2176074"/>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35" name="TextBox 34">
              <a:extLst>
                <a:ext uri="{FF2B5EF4-FFF2-40B4-BE49-F238E27FC236}">
                  <a16:creationId xmlns:a16="http://schemas.microsoft.com/office/drawing/2014/main" id="{B7B128C6-0844-4F3E-9E48-E08F057FA567}"/>
                </a:ext>
              </a:extLst>
            </p:cNvPr>
            <p:cNvSpPr txBox="1"/>
            <p:nvPr/>
          </p:nvSpPr>
          <p:spPr>
            <a:xfrm>
              <a:off x="7323143" y="1408709"/>
              <a:ext cx="903165" cy="461665"/>
            </a:xfrm>
            <a:prstGeom prst="rect">
              <a:avLst/>
            </a:prstGeom>
            <a:noFill/>
          </p:spPr>
          <p:txBody>
            <a:bodyPr wrap="square" rtlCol="0">
              <a:spAutoFit/>
            </a:bodyPr>
            <a:lstStyle/>
            <a:p>
              <a:r>
                <a:rPr lang="en-CA" sz="2400" dirty="0"/>
                <a:t>Male</a:t>
              </a:r>
            </a:p>
          </p:txBody>
        </p:sp>
        <p:sp>
          <p:nvSpPr>
            <p:cNvPr id="36" name="TextBox 35">
              <a:extLst>
                <a:ext uri="{FF2B5EF4-FFF2-40B4-BE49-F238E27FC236}">
                  <a16:creationId xmlns:a16="http://schemas.microsoft.com/office/drawing/2014/main" id="{9A7EE04E-0EA7-495F-A573-2428188B94D1}"/>
                </a:ext>
              </a:extLst>
            </p:cNvPr>
            <p:cNvSpPr txBox="1"/>
            <p:nvPr/>
          </p:nvSpPr>
          <p:spPr>
            <a:xfrm>
              <a:off x="7328295" y="1760866"/>
              <a:ext cx="3648072" cy="461665"/>
            </a:xfrm>
            <a:prstGeom prst="rect">
              <a:avLst/>
            </a:prstGeom>
            <a:noFill/>
          </p:spPr>
          <p:txBody>
            <a:bodyPr wrap="square" rtlCol="0">
              <a:spAutoFit/>
            </a:bodyPr>
            <a:lstStyle/>
            <a:p>
              <a:r>
                <a:rPr lang="en-CA" sz="2400" dirty="0"/>
                <a:t>Recently inseminated female</a:t>
              </a:r>
            </a:p>
          </p:txBody>
        </p:sp>
        <p:sp>
          <p:nvSpPr>
            <p:cNvPr id="37" name="TextBox 36">
              <a:extLst>
                <a:ext uri="{FF2B5EF4-FFF2-40B4-BE49-F238E27FC236}">
                  <a16:creationId xmlns:a16="http://schemas.microsoft.com/office/drawing/2014/main" id="{D6F5E436-7D38-4E26-84B0-C03E9A4AEBB4}"/>
                </a:ext>
              </a:extLst>
            </p:cNvPr>
            <p:cNvSpPr txBox="1"/>
            <p:nvPr/>
          </p:nvSpPr>
          <p:spPr>
            <a:xfrm>
              <a:off x="7328295" y="2119501"/>
              <a:ext cx="3873557" cy="461665"/>
            </a:xfrm>
            <a:prstGeom prst="rect">
              <a:avLst/>
            </a:prstGeom>
            <a:noFill/>
          </p:spPr>
          <p:txBody>
            <a:bodyPr wrap="square" rtlCol="0">
              <a:spAutoFit/>
            </a:bodyPr>
            <a:lstStyle/>
            <a:p>
              <a:r>
                <a:rPr lang="en-CA" sz="2400" dirty="0"/>
                <a:t>Distantly inseminated female</a:t>
              </a:r>
            </a:p>
          </p:txBody>
        </p:sp>
      </p:grpSp>
      <p:sp>
        <p:nvSpPr>
          <p:cNvPr id="22" name="TextBox 21">
            <a:extLst>
              <a:ext uri="{FF2B5EF4-FFF2-40B4-BE49-F238E27FC236}">
                <a16:creationId xmlns:a16="http://schemas.microsoft.com/office/drawing/2014/main" id="{9B2E13AC-A96F-44ED-BC5C-79C76AD36713}"/>
              </a:ext>
            </a:extLst>
          </p:cNvPr>
          <p:cNvSpPr txBox="1"/>
          <p:nvPr/>
        </p:nvSpPr>
        <p:spPr>
          <a:xfrm>
            <a:off x="174253" y="178054"/>
            <a:ext cx="11876720"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Mounting networks: </a:t>
            </a:r>
            <a:r>
              <a:rPr lang="en-CA" sz="2400" dirty="0">
                <a:latin typeface="Helvetica" panose="020B0604020202020204" pitchFamily="34" charset="0"/>
                <a:cs typeface="Helvetica" panose="020B0604020202020204" pitchFamily="34" charset="0"/>
              </a:rPr>
              <a:t>Distantly and recently inseminated females were </a:t>
            </a:r>
            <a:r>
              <a:rPr lang="en-CA" sz="2400" b="1" dirty="0">
                <a:latin typeface="Helvetica" panose="020B0604020202020204" pitchFamily="34" charset="0"/>
                <a:cs typeface="Helvetica" panose="020B0604020202020204" pitchFamily="34" charset="0"/>
              </a:rPr>
              <a:t>mounted</a:t>
            </a:r>
          </a:p>
          <a:p>
            <a:r>
              <a:rPr lang="en-CA" sz="2400" b="1" dirty="0">
                <a:latin typeface="Helvetica" panose="020B0604020202020204" pitchFamily="34" charset="0"/>
                <a:cs typeface="Helvetica" panose="020B0604020202020204" pitchFamily="34" charset="0"/>
              </a:rPr>
              <a:t>                                    </a:t>
            </a:r>
            <a:r>
              <a:rPr lang="en-CA" sz="2400" dirty="0">
                <a:latin typeface="Helvetica" panose="020B0604020202020204" pitchFamily="34" charset="0"/>
                <a:cs typeface="Helvetica" panose="020B0604020202020204" pitchFamily="34" charset="0"/>
              </a:rPr>
              <a:t>roughly equally</a:t>
            </a:r>
          </a:p>
        </p:txBody>
      </p:sp>
      <p:sp>
        <p:nvSpPr>
          <p:cNvPr id="24" name="TextBox 23">
            <a:extLst>
              <a:ext uri="{FF2B5EF4-FFF2-40B4-BE49-F238E27FC236}">
                <a16:creationId xmlns:a16="http://schemas.microsoft.com/office/drawing/2014/main" id="{089D385C-EB2D-4E20-9D4D-F811FEB701D3}"/>
              </a:ext>
            </a:extLst>
          </p:cNvPr>
          <p:cNvSpPr txBox="1"/>
          <p:nvPr/>
        </p:nvSpPr>
        <p:spPr>
          <a:xfrm>
            <a:off x="323433" y="5959026"/>
            <a:ext cx="7750125"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4.3 mounts/female</a:t>
            </a:r>
            <a:br>
              <a:rPr lang="en-CA" sz="2400" dirty="0">
                <a:latin typeface="Helvetica" panose="020B0604020202020204" pitchFamily="34" charset="0"/>
                <a:cs typeface="Helvetica" panose="020B0604020202020204" pitchFamily="34" charset="0"/>
              </a:rPr>
            </a:b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3.6 mounts/female</a:t>
            </a:r>
          </a:p>
        </p:txBody>
      </p:sp>
      <p:sp>
        <p:nvSpPr>
          <p:cNvPr id="16" name="TextBox 15">
            <a:extLst>
              <a:ext uri="{FF2B5EF4-FFF2-40B4-BE49-F238E27FC236}">
                <a16:creationId xmlns:a16="http://schemas.microsoft.com/office/drawing/2014/main" id="{DEF51C3D-34E3-BC00-5F09-B3714E2B8369}"/>
              </a:ext>
            </a:extLst>
          </p:cNvPr>
          <p:cNvSpPr txBox="1"/>
          <p:nvPr/>
        </p:nvSpPr>
        <p:spPr>
          <a:xfrm>
            <a:off x="7648350" y="2220195"/>
            <a:ext cx="4045812" cy="461665"/>
          </a:xfrm>
          <a:prstGeom prst="rect">
            <a:avLst/>
          </a:prstGeom>
          <a:noFill/>
        </p:spPr>
        <p:txBody>
          <a:bodyPr wrap="square" rtlCol="0">
            <a:spAutoFit/>
          </a:bodyPr>
          <a:lstStyle/>
          <a:p>
            <a:r>
              <a:rPr lang="en-CA" sz="2400" dirty="0"/>
              <a:t>Larger circles = more mounts</a:t>
            </a:r>
          </a:p>
        </p:txBody>
      </p:sp>
    </p:spTree>
    <p:extLst>
      <p:ext uri="{BB962C8B-B14F-4D97-AF65-F5344CB8AC3E}">
        <p14:creationId xmlns:p14="http://schemas.microsoft.com/office/powerpoint/2010/main" val="251644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7B6A453-E3F3-4A81-8B6B-944B1E265392}"/>
              </a:ext>
            </a:extLst>
          </p:cNvPr>
          <p:cNvSpPr txBox="1"/>
          <p:nvPr/>
        </p:nvSpPr>
        <p:spPr>
          <a:xfrm>
            <a:off x="201685" y="222756"/>
            <a:ext cx="11260971" cy="461665"/>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Insemination networks: </a:t>
            </a:r>
            <a:r>
              <a:rPr lang="en-CA" sz="2400" dirty="0">
                <a:latin typeface="Helvetica" panose="020B0604020202020204" pitchFamily="34" charset="0"/>
                <a:cs typeface="Helvetica" panose="020B0604020202020204" pitchFamily="34" charset="0"/>
              </a:rPr>
              <a:t>Distantly inseminated females were </a:t>
            </a:r>
            <a:r>
              <a:rPr lang="en-CA" sz="2400" b="1" dirty="0">
                <a:latin typeface="Helvetica" panose="020B0604020202020204" pitchFamily="34" charset="0"/>
                <a:cs typeface="Helvetica" panose="020B0604020202020204" pitchFamily="34" charset="0"/>
              </a:rPr>
              <a:t>inseminated</a:t>
            </a:r>
            <a:r>
              <a:rPr lang="en-CA" sz="2400" dirty="0">
                <a:latin typeface="Helvetica" panose="020B0604020202020204" pitchFamily="34" charset="0"/>
                <a:cs typeface="Helvetica" panose="020B0604020202020204" pitchFamily="34" charset="0"/>
              </a:rPr>
              <a:t> more</a:t>
            </a:r>
          </a:p>
        </p:txBody>
      </p:sp>
      <p:grpSp>
        <p:nvGrpSpPr>
          <p:cNvPr id="5" name="Group 4">
            <a:extLst>
              <a:ext uri="{FF2B5EF4-FFF2-40B4-BE49-F238E27FC236}">
                <a16:creationId xmlns:a16="http://schemas.microsoft.com/office/drawing/2014/main" id="{81F97DB4-C3B2-40FD-8140-7FA8BB8053BA}"/>
              </a:ext>
            </a:extLst>
          </p:cNvPr>
          <p:cNvGrpSpPr/>
          <p:nvPr/>
        </p:nvGrpSpPr>
        <p:grpSpPr>
          <a:xfrm>
            <a:off x="1668149" y="838812"/>
            <a:ext cx="9866419" cy="4851000"/>
            <a:chOff x="1336557" y="1292754"/>
            <a:chExt cx="9376063" cy="4664987"/>
          </a:xfrm>
        </p:grpSpPr>
        <p:pic>
          <p:nvPicPr>
            <p:cNvPr id="14" name="Picture 13">
              <a:extLst>
                <a:ext uri="{FF2B5EF4-FFF2-40B4-BE49-F238E27FC236}">
                  <a16:creationId xmlns:a16="http://schemas.microsoft.com/office/drawing/2014/main" id="{3979F5BE-5586-4D3F-9BD3-7D4ADE243988}"/>
                </a:ext>
              </a:extLst>
            </p:cNvPr>
            <p:cNvPicPr>
              <a:picLocks noChangeAspect="1"/>
            </p:cNvPicPr>
            <p:nvPr/>
          </p:nvPicPr>
          <p:blipFill rotWithShape="1">
            <a:blip r:embed="rId3"/>
            <a:srcRect t="21252" r="23380"/>
            <a:stretch/>
          </p:blipFill>
          <p:spPr>
            <a:xfrm>
              <a:off x="4095713" y="3443944"/>
              <a:ext cx="2509583" cy="2513797"/>
            </a:xfrm>
            <a:prstGeom prst="rect">
              <a:avLst/>
            </a:prstGeom>
          </p:spPr>
        </p:pic>
        <p:graphicFrame>
          <p:nvGraphicFramePr>
            <p:cNvPr id="10" name="Object 9">
              <a:extLst>
                <a:ext uri="{FF2B5EF4-FFF2-40B4-BE49-F238E27FC236}">
                  <a16:creationId xmlns:a16="http://schemas.microsoft.com/office/drawing/2014/main" id="{8C91509A-4C34-4EA5-BAD5-1B65F1331EC2}"/>
                </a:ext>
              </a:extLst>
            </p:cNvPr>
            <p:cNvGraphicFramePr>
              <a:graphicFrameLocks noChangeAspect="1"/>
            </p:cNvGraphicFramePr>
            <p:nvPr/>
          </p:nvGraphicFramePr>
          <p:xfrm>
            <a:off x="1620734" y="3520745"/>
            <a:ext cx="2264816" cy="2261567"/>
          </p:xfrm>
          <a:graphic>
            <a:graphicData uri="http://schemas.openxmlformats.org/presentationml/2006/ole">
              <mc:AlternateContent xmlns:mc="http://schemas.openxmlformats.org/markup-compatibility/2006">
                <mc:Choice xmlns:v="urn:schemas-microsoft-com:vml" Requires="v">
                  <p:oleObj name="Bitmap Image" r:id="rId4" imgW="3319560" imgH="3314880" progId="Paint.Picture">
                    <p:embed/>
                  </p:oleObj>
                </mc:Choice>
                <mc:Fallback>
                  <p:oleObj name="Bitmap Image" r:id="rId4" imgW="3319560" imgH="3314880" progId="Paint.Picture">
                    <p:embed/>
                    <p:pic>
                      <p:nvPicPr>
                        <p:cNvPr id="10" name="Object 9">
                          <a:extLst>
                            <a:ext uri="{FF2B5EF4-FFF2-40B4-BE49-F238E27FC236}">
                              <a16:creationId xmlns:a16="http://schemas.microsoft.com/office/drawing/2014/main" id="{8C91509A-4C34-4EA5-BAD5-1B65F1331EC2}"/>
                            </a:ext>
                          </a:extLst>
                        </p:cNvPr>
                        <p:cNvPicPr/>
                        <p:nvPr/>
                      </p:nvPicPr>
                      <p:blipFill>
                        <a:blip r:embed="rId5"/>
                        <a:stretch>
                          <a:fillRect/>
                        </a:stretch>
                      </p:blipFill>
                      <p:spPr>
                        <a:xfrm>
                          <a:off x="1620734" y="3520745"/>
                          <a:ext cx="2264816" cy="2261567"/>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AF953A28-2C69-4738-B4C8-3D695113479D}"/>
                </a:ext>
              </a:extLst>
            </p:cNvPr>
            <p:cNvPicPr>
              <a:picLocks noChangeAspect="1"/>
            </p:cNvPicPr>
            <p:nvPr/>
          </p:nvPicPr>
          <p:blipFill>
            <a:blip r:embed="rId6"/>
            <a:stretch>
              <a:fillRect/>
            </a:stretch>
          </p:blipFill>
          <p:spPr>
            <a:xfrm>
              <a:off x="6605296" y="3233942"/>
              <a:ext cx="2604691" cy="2723799"/>
            </a:xfrm>
            <a:prstGeom prst="rect">
              <a:avLst/>
            </a:prstGeom>
          </p:spPr>
        </p:pic>
        <p:graphicFrame>
          <p:nvGraphicFramePr>
            <p:cNvPr id="4" name="Object 3">
              <a:extLst>
                <a:ext uri="{FF2B5EF4-FFF2-40B4-BE49-F238E27FC236}">
                  <a16:creationId xmlns:a16="http://schemas.microsoft.com/office/drawing/2014/main" id="{27CB285E-50C2-4537-8D17-9739A078E134}"/>
                </a:ext>
              </a:extLst>
            </p:cNvPr>
            <p:cNvGraphicFramePr>
              <a:graphicFrameLocks noChangeAspect="1"/>
            </p:cNvGraphicFramePr>
            <p:nvPr/>
          </p:nvGraphicFramePr>
          <p:xfrm>
            <a:off x="1336557" y="1292754"/>
            <a:ext cx="2610832" cy="2227991"/>
          </p:xfrm>
          <a:graphic>
            <a:graphicData uri="http://schemas.openxmlformats.org/presentationml/2006/ole">
              <mc:AlternateContent xmlns:mc="http://schemas.openxmlformats.org/markup-compatibility/2006">
                <mc:Choice xmlns:v="urn:schemas-microsoft-com:vml" Requires="v">
                  <p:oleObj name="Bitmap Image" r:id="rId7" imgW="1981080" imgH="1690560" progId="Paint.Picture">
                    <p:embed/>
                  </p:oleObj>
                </mc:Choice>
                <mc:Fallback>
                  <p:oleObj name="Bitmap Image" r:id="rId7" imgW="1981080" imgH="1690560" progId="Paint.Picture">
                    <p:embed/>
                    <p:pic>
                      <p:nvPicPr>
                        <p:cNvPr id="4" name="Object 3">
                          <a:extLst>
                            <a:ext uri="{FF2B5EF4-FFF2-40B4-BE49-F238E27FC236}">
                              <a16:creationId xmlns:a16="http://schemas.microsoft.com/office/drawing/2014/main" id="{27CB285E-50C2-4537-8D17-9739A078E134}"/>
                            </a:ext>
                          </a:extLst>
                        </p:cNvPr>
                        <p:cNvPicPr/>
                        <p:nvPr/>
                      </p:nvPicPr>
                      <p:blipFill>
                        <a:blip r:embed="rId8"/>
                        <a:stretch>
                          <a:fillRect/>
                        </a:stretch>
                      </p:blipFill>
                      <p:spPr>
                        <a:xfrm>
                          <a:off x="1336557" y="1292754"/>
                          <a:ext cx="2610832" cy="2227991"/>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F8ACBC44-524D-4F1E-A3E9-D9D494976E3A}"/>
                </a:ext>
              </a:extLst>
            </p:cNvPr>
            <p:cNvGrpSpPr/>
            <p:nvPr/>
          </p:nvGrpSpPr>
          <p:grpSpPr>
            <a:xfrm>
              <a:off x="6699249" y="1720580"/>
              <a:ext cx="4013371" cy="1121030"/>
              <a:chOff x="7054051" y="1316810"/>
              <a:chExt cx="4013371" cy="1121030"/>
            </a:xfrm>
          </p:grpSpPr>
          <p:sp>
            <p:nvSpPr>
              <p:cNvPr id="33" name="Oval 32">
                <a:extLst>
                  <a:ext uri="{FF2B5EF4-FFF2-40B4-BE49-F238E27FC236}">
                    <a16:creationId xmlns:a16="http://schemas.microsoft.com/office/drawing/2014/main" id="{5ABFFCA7-5443-4C63-B2AC-485D8C3A2B36}"/>
                  </a:ext>
                </a:extLst>
              </p:cNvPr>
              <p:cNvSpPr/>
              <p:nvPr/>
            </p:nvSpPr>
            <p:spPr>
              <a:xfrm>
                <a:off x="7054051" y="1356797"/>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Oval 33">
                <a:extLst>
                  <a:ext uri="{FF2B5EF4-FFF2-40B4-BE49-F238E27FC236}">
                    <a16:creationId xmlns:a16="http://schemas.microsoft.com/office/drawing/2014/main" id="{FD48C42C-5678-4B65-A7AA-61BA63A4C810}"/>
                  </a:ext>
                </a:extLst>
              </p:cNvPr>
              <p:cNvSpPr/>
              <p:nvPr/>
            </p:nvSpPr>
            <p:spPr>
              <a:xfrm>
                <a:off x="7059203" y="1707401"/>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E30F4E3E-A809-48B6-8ABD-A50CE3BAA87B}"/>
                  </a:ext>
                </a:extLst>
              </p:cNvPr>
              <p:cNvSpPr/>
              <p:nvPr/>
            </p:nvSpPr>
            <p:spPr>
              <a:xfrm>
                <a:off x="7059205" y="2050456"/>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C4EE0A99-AE8D-4589-972A-363E282EF909}"/>
                  </a:ext>
                </a:extLst>
              </p:cNvPr>
              <p:cNvSpPr txBox="1"/>
              <p:nvPr/>
            </p:nvSpPr>
            <p:spPr>
              <a:xfrm>
                <a:off x="7328295" y="1316810"/>
                <a:ext cx="903165" cy="443962"/>
              </a:xfrm>
              <a:prstGeom prst="rect">
                <a:avLst/>
              </a:prstGeom>
              <a:noFill/>
            </p:spPr>
            <p:txBody>
              <a:bodyPr wrap="square" rtlCol="0">
                <a:spAutoFit/>
              </a:bodyPr>
              <a:lstStyle/>
              <a:p>
                <a:r>
                  <a:rPr lang="en-CA" sz="2400" dirty="0"/>
                  <a:t>Male</a:t>
                </a:r>
              </a:p>
            </p:txBody>
          </p:sp>
          <p:sp>
            <p:nvSpPr>
              <p:cNvPr id="37" name="TextBox 36">
                <a:extLst>
                  <a:ext uri="{FF2B5EF4-FFF2-40B4-BE49-F238E27FC236}">
                    <a16:creationId xmlns:a16="http://schemas.microsoft.com/office/drawing/2014/main" id="{2069C99D-AF84-4716-BD7C-F9CA5CAD31D6}"/>
                  </a:ext>
                </a:extLst>
              </p:cNvPr>
              <p:cNvSpPr txBox="1"/>
              <p:nvPr/>
            </p:nvSpPr>
            <p:spPr>
              <a:xfrm>
                <a:off x="7328294" y="1635249"/>
                <a:ext cx="3639794" cy="443962"/>
              </a:xfrm>
              <a:prstGeom prst="rect">
                <a:avLst/>
              </a:prstGeom>
              <a:noFill/>
            </p:spPr>
            <p:txBody>
              <a:bodyPr wrap="square" rtlCol="0">
                <a:spAutoFit/>
              </a:bodyPr>
              <a:lstStyle/>
              <a:p>
                <a:r>
                  <a:rPr lang="en-CA" sz="2400" dirty="0"/>
                  <a:t>Recently inseminated female</a:t>
                </a:r>
              </a:p>
            </p:txBody>
          </p:sp>
          <p:sp>
            <p:nvSpPr>
              <p:cNvPr id="38" name="TextBox 37">
                <a:extLst>
                  <a:ext uri="{FF2B5EF4-FFF2-40B4-BE49-F238E27FC236}">
                    <a16:creationId xmlns:a16="http://schemas.microsoft.com/office/drawing/2014/main" id="{5FD42D87-FEAB-4C90-AC45-1D5474410D34}"/>
                  </a:ext>
                </a:extLst>
              </p:cNvPr>
              <p:cNvSpPr txBox="1"/>
              <p:nvPr/>
            </p:nvSpPr>
            <p:spPr>
              <a:xfrm>
                <a:off x="7328295" y="1993878"/>
                <a:ext cx="3739127" cy="443962"/>
              </a:xfrm>
              <a:prstGeom prst="rect">
                <a:avLst/>
              </a:prstGeom>
              <a:noFill/>
            </p:spPr>
            <p:txBody>
              <a:bodyPr wrap="square" rtlCol="0">
                <a:spAutoFit/>
              </a:bodyPr>
              <a:lstStyle/>
              <a:p>
                <a:r>
                  <a:rPr lang="en-CA" sz="2400" dirty="0"/>
                  <a:t>Distantly inseminated female</a:t>
                </a:r>
              </a:p>
            </p:txBody>
          </p:sp>
        </p:grpSp>
        <p:pic>
          <p:nvPicPr>
            <p:cNvPr id="3" name="Picture 2">
              <a:extLst>
                <a:ext uri="{FF2B5EF4-FFF2-40B4-BE49-F238E27FC236}">
                  <a16:creationId xmlns:a16="http://schemas.microsoft.com/office/drawing/2014/main" id="{93C20055-889A-4350-96C6-12689F868D7D}"/>
                </a:ext>
              </a:extLst>
            </p:cNvPr>
            <p:cNvPicPr>
              <a:picLocks noChangeAspect="1"/>
            </p:cNvPicPr>
            <p:nvPr/>
          </p:nvPicPr>
          <p:blipFill>
            <a:blip r:embed="rId9"/>
            <a:stretch>
              <a:fillRect/>
            </a:stretch>
          </p:blipFill>
          <p:spPr>
            <a:xfrm>
              <a:off x="4273817" y="1292755"/>
              <a:ext cx="2039906" cy="2227991"/>
            </a:xfrm>
            <a:prstGeom prst="rect">
              <a:avLst/>
            </a:prstGeom>
          </p:spPr>
        </p:pic>
      </p:grpSp>
      <p:sp>
        <p:nvSpPr>
          <p:cNvPr id="23" name="TextBox 22">
            <a:extLst>
              <a:ext uri="{FF2B5EF4-FFF2-40B4-BE49-F238E27FC236}">
                <a16:creationId xmlns:a16="http://schemas.microsoft.com/office/drawing/2014/main" id="{5C8B1DF2-92C1-49B6-AB7C-A9C0E35E45F1}"/>
              </a:ext>
            </a:extLst>
          </p:cNvPr>
          <p:cNvSpPr txBox="1"/>
          <p:nvPr/>
        </p:nvSpPr>
        <p:spPr>
          <a:xfrm>
            <a:off x="331341" y="5844203"/>
            <a:ext cx="8881492"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0.77 inseminations/female </a:t>
            </a: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1.33 inseminations/female</a:t>
            </a:r>
          </a:p>
        </p:txBody>
      </p:sp>
      <p:sp>
        <p:nvSpPr>
          <p:cNvPr id="17" name="TextBox 16">
            <a:extLst>
              <a:ext uri="{FF2B5EF4-FFF2-40B4-BE49-F238E27FC236}">
                <a16:creationId xmlns:a16="http://schemas.microsoft.com/office/drawing/2014/main" id="{49CFD9C9-DCA4-A5AA-27C7-BA67784AC6C5}"/>
              </a:ext>
            </a:extLst>
          </p:cNvPr>
          <p:cNvSpPr txBox="1"/>
          <p:nvPr/>
        </p:nvSpPr>
        <p:spPr>
          <a:xfrm>
            <a:off x="7249115" y="2419525"/>
            <a:ext cx="4629459" cy="461665"/>
          </a:xfrm>
          <a:prstGeom prst="rect">
            <a:avLst/>
          </a:prstGeom>
          <a:noFill/>
        </p:spPr>
        <p:txBody>
          <a:bodyPr wrap="square" rtlCol="0">
            <a:spAutoFit/>
          </a:bodyPr>
          <a:lstStyle/>
          <a:p>
            <a:r>
              <a:rPr lang="en-CA" sz="2400" dirty="0"/>
              <a:t>Larger circles = more inseminations</a:t>
            </a:r>
          </a:p>
        </p:txBody>
      </p:sp>
    </p:spTree>
    <p:extLst>
      <p:ext uri="{BB962C8B-B14F-4D97-AF65-F5344CB8AC3E}">
        <p14:creationId xmlns:p14="http://schemas.microsoft.com/office/powerpoint/2010/main" val="12048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B842CC-741E-4311-BBA1-EAD3A29A3C91}"/>
              </a:ext>
            </a:extLst>
          </p:cNvPr>
          <p:cNvSpPr txBox="1"/>
          <p:nvPr/>
        </p:nvSpPr>
        <p:spPr>
          <a:xfrm>
            <a:off x="146791" y="153781"/>
            <a:ext cx="11861321"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Female avoidance: </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Recently and distantly inseminated females evaded mounts at equal rates</a:t>
            </a:r>
          </a:p>
        </p:txBody>
      </p:sp>
      <p:grpSp>
        <p:nvGrpSpPr>
          <p:cNvPr id="4" name="Group 3">
            <a:extLst>
              <a:ext uri="{FF2B5EF4-FFF2-40B4-BE49-F238E27FC236}">
                <a16:creationId xmlns:a16="http://schemas.microsoft.com/office/drawing/2014/main" id="{C3F0EAFE-7A1E-4F1B-BC32-785DD43B0517}"/>
              </a:ext>
            </a:extLst>
          </p:cNvPr>
          <p:cNvGrpSpPr/>
          <p:nvPr/>
        </p:nvGrpSpPr>
        <p:grpSpPr>
          <a:xfrm>
            <a:off x="3986784" y="1063427"/>
            <a:ext cx="4596384" cy="5573924"/>
            <a:chOff x="1703543" y="644283"/>
            <a:chExt cx="4596384" cy="5573924"/>
          </a:xfrm>
        </p:grpSpPr>
        <p:grpSp>
          <p:nvGrpSpPr>
            <p:cNvPr id="21" name="Group 20">
              <a:extLst>
                <a:ext uri="{FF2B5EF4-FFF2-40B4-BE49-F238E27FC236}">
                  <a16:creationId xmlns:a16="http://schemas.microsoft.com/office/drawing/2014/main" id="{CF845149-AD66-470E-B4C0-F8A063406F9F}"/>
                </a:ext>
              </a:extLst>
            </p:cNvPr>
            <p:cNvGrpSpPr/>
            <p:nvPr/>
          </p:nvGrpSpPr>
          <p:grpSpPr>
            <a:xfrm>
              <a:off x="1703543" y="1024415"/>
              <a:ext cx="4596384" cy="5193792"/>
              <a:chOff x="740065" y="790178"/>
              <a:chExt cx="4946078" cy="5979775"/>
            </a:xfrm>
          </p:grpSpPr>
          <p:pic>
            <p:nvPicPr>
              <p:cNvPr id="6" name="Picture 5">
                <a:extLst>
                  <a:ext uri="{FF2B5EF4-FFF2-40B4-BE49-F238E27FC236}">
                    <a16:creationId xmlns:a16="http://schemas.microsoft.com/office/drawing/2014/main" id="{B770D419-F801-4E2E-BE4F-CDBB2E836C6D}"/>
                  </a:ext>
                </a:extLst>
              </p:cNvPr>
              <p:cNvPicPr>
                <a:picLocks noChangeAspect="1"/>
              </p:cNvPicPr>
              <p:nvPr/>
            </p:nvPicPr>
            <p:blipFill>
              <a:blip r:embed="rId3"/>
              <a:stretch>
                <a:fillRect/>
              </a:stretch>
            </p:blipFill>
            <p:spPr>
              <a:xfrm>
                <a:off x="4533610" y="2338381"/>
                <a:ext cx="1152533" cy="1800238"/>
              </a:xfrm>
              <a:prstGeom prst="rect">
                <a:avLst/>
              </a:prstGeom>
            </p:spPr>
          </p:pic>
          <p:pic>
            <p:nvPicPr>
              <p:cNvPr id="18" name="Picture 17">
                <a:extLst>
                  <a:ext uri="{FF2B5EF4-FFF2-40B4-BE49-F238E27FC236}">
                    <a16:creationId xmlns:a16="http://schemas.microsoft.com/office/drawing/2014/main" id="{E9435918-D72D-4A5B-A289-092AA673AA2D}"/>
                  </a:ext>
                </a:extLst>
              </p:cNvPr>
              <p:cNvPicPr>
                <a:picLocks noChangeAspect="1"/>
              </p:cNvPicPr>
              <p:nvPr/>
            </p:nvPicPr>
            <p:blipFill rotWithShape="1">
              <a:blip r:embed="rId4"/>
              <a:srcRect l="9683"/>
              <a:stretch/>
            </p:blipFill>
            <p:spPr>
              <a:xfrm>
                <a:off x="740065" y="790178"/>
                <a:ext cx="3793546" cy="5186025"/>
              </a:xfrm>
              <a:prstGeom prst="rect">
                <a:avLst/>
              </a:prstGeom>
            </p:spPr>
          </p:pic>
          <p:sp>
            <p:nvSpPr>
              <p:cNvPr id="19" name="TextBox 18">
                <a:extLst>
                  <a:ext uri="{FF2B5EF4-FFF2-40B4-BE49-F238E27FC236}">
                    <a16:creationId xmlns:a16="http://schemas.microsoft.com/office/drawing/2014/main" id="{432FE146-64CD-42D9-BCED-F313DDB6929A}"/>
                  </a:ext>
                </a:extLst>
              </p:cNvPr>
              <p:cNvSpPr txBox="1"/>
              <p:nvPr/>
            </p:nvSpPr>
            <p:spPr>
              <a:xfrm>
                <a:off x="950525"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20" name="TextBox 19">
                <a:extLst>
                  <a:ext uri="{FF2B5EF4-FFF2-40B4-BE49-F238E27FC236}">
                    <a16:creationId xmlns:a16="http://schemas.microsoft.com/office/drawing/2014/main" id="{3D4FD852-4451-4979-A9BC-B8ECD4E0FACC}"/>
                  </a:ext>
                </a:extLst>
              </p:cNvPr>
              <p:cNvSpPr txBox="1"/>
              <p:nvPr/>
            </p:nvSpPr>
            <p:spPr>
              <a:xfrm>
                <a:off x="2916820"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grpSp>
          <p:nvGrpSpPr>
            <p:cNvPr id="13" name="Group 12">
              <a:extLst>
                <a:ext uri="{FF2B5EF4-FFF2-40B4-BE49-F238E27FC236}">
                  <a16:creationId xmlns:a16="http://schemas.microsoft.com/office/drawing/2014/main" id="{A5372F5A-290D-4981-89D2-27716385DE37}"/>
                </a:ext>
              </a:extLst>
            </p:cNvPr>
            <p:cNvGrpSpPr/>
            <p:nvPr/>
          </p:nvGrpSpPr>
          <p:grpSpPr>
            <a:xfrm>
              <a:off x="3063818" y="644283"/>
              <a:ext cx="1343450" cy="498249"/>
              <a:chOff x="3124517" y="677001"/>
              <a:chExt cx="1343450" cy="498249"/>
            </a:xfrm>
          </p:grpSpPr>
          <p:grpSp>
            <p:nvGrpSpPr>
              <p:cNvPr id="14" name="Group 13">
                <a:extLst>
                  <a:ext uri="{FF2B5EF4-FFF2-40B4-BE49-F238E27FC236}">
                    <a16:creationId xmlns:a16="http://schemas.microsoft.com/office/drawing/2014/main" id="{36768945-009B-455A-BF60-E8E65249F4F6}"/>
                  </a:ext>
                </a:extLst>
              </p:cNvPr>
              <p:cNvGrpSpPr/>
              <p:nvPr/>
            </p:nvGrpSpPr>
            <p:grpSpPr>
              <a:xfrm>
                <a:off x="3124517" y="1007592"/>
                <a:ext cx="1343450" cy="167658"/>
                <a:chOff x="428362" y="1238889"/>
                <a:chExt cx="1136904" cy="199521"/>
              </a:xfrm>
            </p:grpSpPr>
            <p:cxnSp>
              <p:nvCxnSpPr>
                <p:cNvPr id="16" name="Straight Connector 15">
                  <a:extLst>
                    <a:ext uri="{FF2B5EF4-FFF2-40B4-BE49-F238E27FC236}">
                      <a16:creationId xmlns:a16="http://schemas.microsoft.com/office/drawing/2014/main" id="{5C9211FE-4147-4501-A56A-7997A192B9CC}"/>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E138482-A766-4B31-A045-B2B64E07D92D}"/>
                    </a:ext>
                  </a:extLst>
                </p:cNvPr>
                <p:cNvCxnSpPr/>
                <p:nvPr/>
              </p:nvCxnSpPr>
              <p:spPr>
                <a:xfrm>
                  <a:off x="1548384"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47CF2FB-09DB-497F-814A-94EFE1C1A836}"/>
                    </a:ext>
                  </a:extLst>
                </p:cNvPr>
                <p:cNvCxnSpPr>
                  <a:cxnSpLocks/>
                </p:cNvCxnSpPr>
                <p:nvPr/>
              </p:nvCxnSpPr>
              <p:spPr>
                <a:xfrm>
                  <a:off x="428362"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02214540-A67A-4888-AFA3-55978A16D6AF}"/>
                  </a:ext>
                </a:extLst>
              </p:cNvPr>
              <p:cNvSpPr txBox="1"/>
              <p:nvPr/>
            </p:nvSpPr>
            <p:spPr>
              <a:xfrm>
                <a:off x="3524809" y="677001"/>
                <a:ext cx="613522"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n.s</a:t>
                </a:r>
                <a:endParaRPr lang="en-CA" dirty="0"/>
              </a:p>
            </p:txBody>
          </p:sp>
        </p:grpSp>
      </p:grpSp>
      <p:sp>
        <p:nvSpPr>
          <p:cNvPr id="23" name="TextBox 22">
            <a:extLst>
              <a:ext uri="{FF2B5EF4-FFF2-40B4-BE49-F238E27FC236}">
                <a16:creationId xmlns:a16="http://schemas.microsoft.com/office/drawing/2014/main" id="{2E0708C9-AEA1-8045-28D1-1B92ED8D4DF5}"/>
              </a:ext>
            </a:extLst>
          </p:cNvPr>
          <p:cNvSpPr txBox="1"/>
          <p:nvPr/>
        </p:nvSpPr>
        <p:spPr>
          <a:xfrm rot="16200000">
            <a:off x="1197546" y="3464912"/>
            <a:ext cx="4982785"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Female evasion rate</a:t>
            </a:r>
          </a:p>
        </p:txBody>
      </p:sp>
    </p:spTree>
    <p:extLst>
      <p:ext uri="{BB962C8B-B14F-4D97-AF65-F5344CB8AC3E}">
        <p14:creationId xmlns:p14="http://schemas.microsoft.com/office/powerpoint/2010/main" val="118949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896E0A-A182-410C-B0BC-7697EE531F7F}"/>
              </a:ext>
            </a:extLst>
          </p:cNvPr>
          <p:cNvSpPr txBox="1"/>
          <p:nvPr/>
        </p:nvSpPr>
        <p:spPr>
          <a:xfrm>
            <a:off x="147055" y="154967"/>
            <a:ext cx="11650732" cy="830997"/>
          </a:xfrm>
          <a:prstGeom prst="rect">
            <a:avLst/>
          </a:prstGeom>
          <a:noFill/>
        </p:spPr>
        <p:txBody>
          <a:bodyPr wrap="square" rtlCol="0">
            <a:spAutoFit/>
          </a:bodyPr>
          <a:lstStyle/>
          <a:p>
            <a:r>
              <a:rPr lang="en-CA" sz="2400" b="1" dirty="0">
                <a:latin typeface="Helvetica" panose="020B0604020202020204" pitchFamily="34" charset="0"/>
                <a:cs typeface="Helvetica" panose="020B0604020202020204" pitchFamily="34" charset="0"/>
              </a:rPr>
              <a:t>Male rejection:</a:t>
            </a:r>
            <a:br>
              <a:rPr lang="en-CA" sz="2400" b="1"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Males rejected recently inseminated females at higher rates (p &lt; 0.01)</a:t>
            </a:r>
          </a:p>
        </p:txBody>
      </p:sp>
      <p:grpSp>
        <p:nvGrpSpPr>
          <p:cNvPr id="25" name="Group 24">
            <a:extLst>
              <a:ext uri="{FF2B5EF4-FFF2-40B4-BE49-F238E27FC236}">
                <a16:creationId xmlns:a16="http://schemas.microsoft.com/office/drawing/2014/main" id="{9A31A9D2-E006-4B67-AC9F-0EB20B13558F}"/>
              </a:ext>
            </a:extLst>
          </p:cNvPr>
          <p:cNvGrpSpPr/>
          <p:nvPr/>
        </p:nvGrpSpPr>
        <p:grpSpPr>
          <a:xfrm>
            <a:off x="3655625" y="1017746"/>
            <a:ext cx="4880750" cy="5685287"/>
            <a:chOff x="1413394" y="759751"/>
            <a:chExt cx="4880750" cy="5685287"/>
          </a:xfrm>
        </p:grpSpPr>
        <p:grpSp>
          <p:nvGrpSpPr>
            <p:cNvPr id="18" name="Group 17">
              <a:extLst>
                <a:ext uri="{FF2B5EF4-FFF2-40B4-BE49-F238E27FC236}">
                  <a16:creationId xmlns:a16="http://schemas.microsoft.com/office/drawing/2014/main" id="{0FACFDAD-37C6-466D-983C-1A73EBD3E4F1}"/>
                </a:ext>
              </a:extLst>
            </p:cNvPr>
            <p:cNvGrpSpPr/>
            <p:nvPr/>
          </p:nvGrpSpPr>
          <p:grpSpPr>
            <a:xfrm>
              <a:off x="1413394" y="1080767"/>
              <a:ext cx="4880750" cy="5364271"/>
              <a:chOff x="317500" y="805918"/>
              <a:chExt cx="5227133" cy="5836293"/>
            </a:xfrm>
          </p:grpSpPr>
          <p:grpSp>
            <p:nvGrpSpPr>
              <p:cNvPr id="17" name="Group 16">
                <a:extLst>
                  <a:ext uri="{FF2B5EF4-FFF2-40B4-BE49-F238E27FC236}">
                    <a16:creationId xmlns:a16="http://schemas.microsoft.com/office/drawing/2014/main" id="{DF72216C-10F9-4E24-ACD8-E2D720C440C3}"/>
                  </a:ext>
                </a:extLst>
              </p:cNvPr>
              <p:cNvGrpSpPr/>
              <p:nvPr/>
            </p:nvGrpSpPr>
            <p:grpSpPr>
              <a:xfrm>
                <a:off x="317500" y="805918"/>
                <a:ext cx="4567775" cy="5836293"/>
                <a:chOff x="488950" y="860138"/>
                <a:chExt cx="4567775" cy="5836293"/>
              </a:xfrm>
            </p:grpSpPr>
            <p:pic>
              <p:nvPicPr>
                <p:cNvPr id="14" name="Picture 13">
                  <a:extLst>
                    <a:ext uri="{FF2B5EF4-FFF2-40B4-BE49-F238E27FC236}">
                      <a16:creationId xmlns:a16="http://schemas.microsoft.com/office/drawing/2014/main" id="{8802E22A-B16D-43AB-8978-ED70DA92381C}"/>
                    </a:ext>
                  </a:extLst>
                </p:cNvPr>
                <p:cNvPicPr>
                  <a:picLocks noChangeAspect="1"/>
                </p:cNvPicPr>
                <p:nvPr/>
              </p:nvPicPr>
              <p:blipFill>
                <a:blip r:embed="rId3"/>
                <a:stretch>
                  <a:fillRect/>
                </a:stretch>
              </p:blipFill>
              <p:spPr>
                <a:xfrm>
                  <a:off x="488950" y="860138"/>
                  <a:ext cx="4210551" cy="5137723"/>
                </a:xfrm>
                <a:prstGeom prst="rect">
                  <a:avLst/>
                </a:prstGeom>
              </p:spPr>
            </p:pic>
            <p:sp>
              <p:nvSpPr>
                <p:cNvPr id="15" name="TextBox 14">
                  <a:extLst>
                    <a:ext uri="{FF2B5EF4-FFF2-40B4-BE49-F238E27FC236}">
                      <a16:creationId xmlns:a16="http://schemas.microsoft.com/office/drawing/2014/main" id="{6C8C50C3-4F31-4676-98A3-B70909428FFB}"/>
                    </a:ext>
                  </a:extLst>
                </p:cNvPr>
                <p:cNvSpPr txBox="1"/>
                <p:nvPr/>
              </p:nvSpPr>
              <p:spPr>
                <a:xfrm>
                  <a:off x="1045233"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16" name="TextBox 15">
                  <a:extLst>
                    <a:ext uri="{FF2B5EF4-FFF2-40B4-BE49-F238E27FC236}">
                      <a16:creationId xmlns:a16="http://schemas.microsoft.com/office/drawing/2014/main" id="{E151E19B-70FC-4CF0-B13A-2B3F9E160B98}"/>
                    </a:ext>
                  </a:extLst>
                </p:cNvPr>
                <p:cNvSpPr txBox="1"/>
                <p:nvPr/>
              </p:nvSpPr>
              <p:spPr>
                <a:xfrm>
                  <a:off x="3011528"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pic>
            <p:nvPicPr>
              <p:cNvPr id="12" name="Picture 11">
                <a:extLst>
                  <a:ext uri="{FF2B5EF4-FFF2-40B4-BE49-F238E27FC236}">
                    <a16:creationId xmlns:a16="http://schemas.microsoft.com/office/drawing/2014/main" id="{D76F7193-74DA-478B-A56C-EDA79A03A82F}"/>
                  </a:ext>
                </a:extLst>
              </p:cNvPr>
              <p:cNvPicPr>
                <a:picLocks noChangeAspect="1"/>
              </p:cNvPicPr>
              <p:nvPr/>
            </p:nvPicPr>
            <p:blipFill>
              <a:blip r:embed="rId4"/>
              <a:stretch>
                <a:fillRect/>
              </a:stretch>
            </p:blipFill>
            <p:spPr>
              <a:xfrm>
                <a:off x="4392100" y="2714339"/>
                <a:ext cx="1152533" cy="1800238"/>
              </a:xfrm>
              <a:prstGeom prst="rect">
                <a:avLst/>
              </a:prstGeom>
            </p:spPr>
          </p:pic>
        </p:grpSp>
        <p:grpSp>
          <p:nvGrpSpPr>
            <p:cNvPr id="24" name="Group 23">
              <a:extLst>
                <a:ext uri="{FF2B5EF4-FFF2-40B4-BE49-F238E27FC236}">
                  <a16:creationId xmlns:a16="http://schemas.microsoft.com/office/drawing/2014/main" id="{2E3C9F59-491A-4F38-9217-3F0260974BCB}"/>
                </a:ext>
              </a:extLst>
            </p:cNvPr>
            <p:cNvGrpSpPr/>
            <p:nvPr/>
          </p:nvGrpSpPr>
          <p:grpSpPr>
            <a:xfrm>
              <a:off x="3126947" y="759751"/>
              <a:ext cx="1343450" cy="415499"/>
              <a:chOff x="3126947" y="759751"/>
              <a:chExt cx="1343450" cy="415499"/>
            </a:xfrm>
          </p:grpSpPr>
          <p:grpSp>
            <p:nvGrpSpPr>
              <p:cNvPr id="11" name="Group 10">
                <a:extLst>
                  <a:ext uri="{FF2B5EF4-FFF2-40B4-BE49-F238E27FC236}">
                    <a16:creationId xmlns:a16="http://schemas.microsoft.com/office/drawing/2014/main" id="{39705F3A-4313-4B77-9206-4F57E8074401}"/>
                  </a:ext>
                </a:extLst>
              </p:cNvPr>
              <p:cNvGrpSpPr/>
              <p:nvPr/>
            </p:nvGrpSpPr>
            <p:grpSpPr>
              <a:xfrm>
                <a:off x="3126947" y="1007592"/>
                <a:ext cx="1343450" cy="167658"/>
                <a:chOff x="430419" y="1238889"/>
                <a:chExt cx="1136904" cy="199521"/>
              </a:xfrm>
            </p:grpSpPr>
            <p:cxnSp>
              <p:nvCxnSpPr>
                <p:cNvPr id="4" name="Straight Connector 3">
                  <a:extLst>
                    <a:ext uri="{FF2B5EF4-FFF2-40B4-BE49-F238E27FC236}">
                      <a16:creationId xmlns:a16="http://schemas.microsoft.com/office/drawing/2014/main" id="{BDED718B-DB94-4646-86A4-610078EDB6BA}"/>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3BF269-2FC4-4CB9-A2C2-8FBE73634809}"/>
                    </a:ext>
                  </a:extLst>
                </p:cNvPr>
                <p:cNvCxnSpPr/>
                <p:nvPr/>
              </p:nvCxnSpPr>
              <p:spPr>
                <a:xfrm>
                  <a:off x="1558179"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E6029C-C5FE-4130-A2FF-00B743DFCE0D}"/>
                    </a:ext>
                  </a:extLst>
                </p:cNvPr>
                <p:cNvCxnSpPr>
                  <a:cxnSpLocks/>
                </p:cNvCxnSpPr>
                <p:nvPr/>
              </p:nvCxnSpPr>
              <p:spPr>
                <a:xfrm>
                  <a:off x="430419"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7A298E94-55BB-4BAC-8BE6-43F2CDFA818D}"/>
                  </a:ext>
                </a:extLst>
              </p:cNvPr>
              <p:cNvSpPr txBox="1"/>
              <p:nvPr/>
            </p:nvSpPr>
            <p:spPr>
              <a:xfrm>
                <a:off x="3592717" y="759751"/>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grpSp>
    </p:spTree>
    <p:extLst>
      <p:ext uri="{BB962C8B-B14F-4D97-AF65-F5344CB8AC3E}">
        <p14:creationId xmlns:p14="http://schemas.microsoft.com/office/powerpoint/2010/main" val="42604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B90892-DD25-024D-A878-32622481F766}"/>
              </a:ext>
            </a:extLst>
          </p:cNvPr>
          <p:cNvSpPr txBox="1"/>
          <p:nvPr/>
        </p:nvSpPr>
        <p:spPr>
          <a:xfrm>
            <a:off x="218310" y="180006"/>
            <a:ext cx="6097190" cy="584775"/>
          </a:xfrm>
          <a:prstGeom prst="rect">
            <a:avLst/>
          </a:prstGeom>
          <a:noFill/>
        </p:spPr>
        <p:txBody>
          <a:bodyPr wrap="square">
            <a:spAutoFit/>
          </a:bodyPr>
          <a:lstStyle/>
          <a:p>
            <a:r>
              <a:rPr lang="en-US" sz="3200" cap="none" spc="0" dirty="0">
                <a:ln w="0"/>
                <a:latin typeface="Helvetica" panose="020B0604020202020204" pitchFamily="34" charset="0"/>
                <a:cs typeface="Helvetica" panose="020B0604020202020204" pitchFamily="34" charset="0"/>
              </a:rPr>
              <a:t>Overview</a:t>
            </a:r>
            <a:endParaRPr lang="en-CA" sz="3200" dirty="0"/>
          </a:p>
        </p:txBody>
      </p:sp>
      <p:sp>
        <p:nvSpPr>
          <p:cNvPr id="4" name="TextBox 3">
            <a:extLst>
              <a:ext uri="{FF2B5EF4-FFF2-40B4-BE49-F238E27FC236}">
                <a16:creationId xmlns:a16="http://schemas.microsoft.com/office/drawing/2014/main" id="{FDAE7CC6-A7ED-7FB6-0187-D868DAA07A79}"/>
              </a:ext>
            </a:extLst>
          </p:cNvPr>
          <p:cNvSpPr txBox="1"/>
          <p:nvPr/>
        </p:nvSpPr>
        <p:spPr>
          <a:xfrm>
            <a:off x="368211" y="2770165"/>
            <a:ext cx="11632465"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5. Ongoing experiments</a:t>
            </a:r>
          </a:p>
        </p:txBody>
      </p:sp>
      <p:sp>
        <p:nvSpPr>
          <p:cNvPr id="5" name="TextBox 4">
            <a:extLst>
              <a:ext uri="{FF2B5EF4-FFF2-40B4-BE49-F238E27FC236}">
                <a16:creationId xmlns:a16="http://schemas.microsoft.com/office/drawing/2014/main" id="{B8A3D237-0F4D-F556-407F-AA137F254155}"/>
              </a:ext>
            </a:extLst>
          </p:cNvPr>
          <p:cNvSpPr txBox="1"/>
          <p:nvPr/>
        </p:nvSpPr>
        <p:spPr>
          <a:xfrm>
            <a:off x="368211" y="764781"/>
            <a:ext cx="6094562"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1. Background and rationale</a:t>
            </a:r>
            <a:endParaRPr lang="en-CA" sz="2800" dirty="0">
              <a:solidFill>
                <a:schemeClr val="bg1">
                  <a:lumMod val="75000"/>
                </a:schemeClr>
              </a:solidFill>
            </a:endParaRPr>
          </a:p>
        </p:txBody>
      </p:sp>
      <p:sp>
        <p:nvSpPr>
          <p:cNvPr id="7" name="TextBox 6">
            <a:extLst>
              <a:ext uri="{FF2B5EF4-FFF2-40B4-BE49-F238E27FC236}">
                <a16:creationId xmlns:a16="http://schemas.microsoft.com/office/drawing/2014/main" id="{EBFAA754-3381-A764-62B9-8A19255688BC}"/>
              </a:ext>
            </a:extLst>
          </p:cNvPr>
          <p:cNvSpPr txBox="1"/>
          <p:nvPr/>
        </p:nvSpPr>
        <p:spPr>
          <a:xfrm>
            <a:off x="368211" y="1301261"/>
            <a:ext cx="735902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2. </a:t>
            </a:r>
            <a:r>
              <a:rPr lang="en-US" sz="2800" dirty="0">
                <a:ln w="0"/>
                <a:solidFill>
                  <a:schemeClr val="bg1">
                    <a:lumMod val="75000"/>
                  </a:schemeClr>
                </a:solidFill>
                <a:latin typeface="Helvetica" panose="020B0604020202020204" pitchFamily="34" charset="0"/>
                <a:cs typeface="Helvetica" panose="020B0604020202020204" pitchFamily="34" charset="0"/>
              </a:rPr>
              <a:t>S</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ocial consequences of sexual conflict</a:t>
            </a:r>
            <a:endParaRPr lang="en-CA" sz="2800" dirty="0">
              <a:solidFill>
                <a:schemeClr val="bg1">
                  <a:lumMod val="75000"/>
                </a:schemeClr>
              </a:solidFill>
            </a:endParaRPr>
          </a:p>
        </p:txBody>
      </p:sp>
      <p:sp>
        <p:nvSpPr>
          <p:cNvPr id="9" name="TextBox 8">
            <a:extLst>
              <a:ext uri="{FF2B5EF4-FFF2-40B4-BE49-F238E27FC236}">
                <a16:creationId xmlns:a16="http://schemas.microsoft.com/office/drawing/2014/main" id="{7127D03A-45BC-D798-23AE-A1BA5C2FD5C4}"/>
              </a:ext>
            </a:extLst>
          </p:cNvPr>
          <p:cNvSpPr txBox="1"/>
          <p:nvPr/>
        </p:nvSpPr>
        <p:spPr>
          <a:xfrm>
            <a:off x="368211" y="1838056"/>
            <a:ext cx="6236898" cy="523220"/>
          </a:xfrm>
          <a:prstGeom prst="rect">
            <a:avLst/>
          </a:prstGeom>
          <a:noFill/>
        </p:spPr>
        <p:txBody>
          <a:bodyPr wrap="square">
            <a:spAutoFit/>
          </a:bodyPr>
          <a:lstStyle/>
          <a:p>
            <a:r>
              <a:rPr lang="en-US" sz="2800" cap="none" spc="0" dirty="0">
                <a:ln w="0"/>
                <a:solidFill>
                  <a:schemeClr val="bg1">
                    <a:lumMod val="75000"/>
                  </a:schemeClr>
                </a:solidFill>
                <a:latin typeface="Helvetica" panose="020B0604020202020204" pitchFamily="34" charset="0"/>
                <a:cs typeface="Helvetica" panose="020B0604020202020204" pitchFamily="34" charset="0"/>
              </a:rPr>
              <a:t>3. Sexual networks of bed bugs</a:t>
            </a:r>
            <a:endParaRPr lang="en-CA" sz="2800" dirty="0">
              <a:solidFill>
                <a:schemeClr val="bg1">
                  <a:lumMod val="75000"/>
                </a:schemeClr>
              </a:solidFill>
            </a:endParaRPr>
          </a:p>
        </p:txBody>
      </p:sp>
      <p:sp>
        <p:nvSpPr>
          <p:cNvPr id="11" name="TextBox 10">
            <a:extLst>
              <a:ext uri="{FF2B5EF4-FFF2-40B4-BE49-F238E27FC236}">
                <a16:creationId xmlns:a16="http://schemas.microsoft.com/office/drawing/2014/main" id="{123EADC0-8446-2331-3A8F-B20FD0867127}"/>
              </a:ext>
            </a:extLst>
          </p:cNvPr>
          <p:cNvSpPr txBox="1"/>
          <p:nvPr/>
        </p:nvSpPr>
        <p:spPr>
          <a:xfrm>
            <a:off x="368211" y="2233685"/>
            <a:ext cx="6094562" cy="658835"/>
          </a:xfrm>
          <a:prstGeom prst="rect">
            <a:avLst/>
          </a:prstGeom>
          <a:noFill/>
        </p:spPr>
        <p:txBody>
          <a:bodyPr wrap="square">
            <a:spAutoFit/>
          </a:bodyPr>
          <a:lstStyle/>
          <a:p>
            <a:pPr>
              <a:lnSpc>
                <a:spcPct val="150000"/>
              </a:lnSpc>
            </a:pPr>
            <a:r>
              <a:rPr lang="en-US" sz="2800" cap="none" spc="0" dirty="0">
                <a:ln w="0"/>
                <a:solidFill>
                  <a:schemeClr val="bg1">
                    <a:lumMod val="75000"/>
                  </a:schemeClr>
                </a:solidFill>
                <a:latin typeface="Helvetica" panose="020B0604020202020204" pitchFamily="34" charset="0"/>
                <a:cs typeface="Helvetica" panose="020B0604020202020204" pitchFamily="34" charset="0"/>
              </a:rPr>
              <a:t>4. </a:t>
            </a:r>
            <a:r>
              <a:rPr lang="en-US" sz="2800" dirty="0">
                <a:ln w="0"/>
                <a:solidFill>
                  <a:schemeClr val="bg1">
                    <a:lumMod val="75000"/>
                  </a:schemeClr>
                </a:solidFill>
                <a:latin typeface="Helvetica" panose="020B0604020202020204" pitchFamily="34" charset="0"/>
                <a:cs typeface="Helvetica" panose="020B0604020202020204" pitchFamily="34" charset="0"/>
              </a:rPr>
              <a:t>C</a:t>
            </a:r>
            <a:r>
              <a:rPr lang="en-US" sz="2800" cap="none" spc="0" dirty="0">
                <a:ln w="0"/>
                <a:solidFill>
                  <a:schemeClr val="bg1">
                    <a:lumMod val="75000"/>
                  </a:schemeClr>
                </a:solidFill>
                <a:latin typeface="Helvetica" panose="020B0604020202020204" pitchFamily="34" charset="0"/>
                <a:cs typeface="Helvetica" panose="020B0604020202020204" pitchFamily="34" charset="0"/>
              </a:rPr>
              <a:t>ost of traumatic insemination</a:t>
            </a:r>
          </a:p>
        </p:txBody>
      </p:sp>
      <p:sp>
        <p:nvSpPr>
          <p:cNvPr id="12" name="TextBox 11">
            <a:extLst>
              <a:ext uri="{FF2B5EF4-FFF2-40B4-BE49-F238E27FC236}">
                <a16:creationId xmlns:a16="http://schemas.microsoft.com/office/drawing/2014/main" id="{5D2C37A4-C736-17F2-3C76-5A10A71C3DE8}"/>
              </a:ext>
            </a:extLst>
          </p:cNvPr>
          <p:cNvSpPr txBox="1"/>
          <p:nvPr/>
        </p:nvSpPr>
        <p:spPr>
          <a:xfrm>
            <a:off x="368211" y="764466"/>
            <a:ext cx="6094562"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1. Background and rationale</a:t>
            </a:r>
            <a:endParaRPr lang="en-CA" sz="2800" dirty="0"/>
          </a:p>
        </p:txBody>
      </p:sp>
      <p:sp>
        <p:nvSpPr>
          <p:cNvPr id="13" name="TextBox 12">
            <a:extLst>
              <a:ext uri="{FF2B5EF4-FFF2-40B4-BE49-F238E27FC236}">
                <a16:creationId xmlns:a16="http://schemas.microsoft.com/office/drawing/2014/main" id="{70AC49D2-B054-623C-5412-1F53B2E5C362}"/>
              </a:ext>
            </a:extLst>
          </p:cNvPr>
          <p:cNvSpPr txBox="1"/>
          <p:nvPr/>
        </p:nvSpPr>
        <p:spPr>
          <a:xfrm>
            <a:off x="368211" y="1300946"/>
            <a:ext cx="735902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2. </a:t>
            </a:r>
            <a:r>
              <a:rPr lang="en-US" sz="2800" dirty="0">
                <a:ln w="0"/>
                <a:latin typeface="Helvetica" panose="020B0604020202020204" pitchFamily="34" charset="0"/>
                <a:cs typeface="Helvetica" panose="020B0604020202020204" pitchFamily="34" charset="0"/>
              </a:rPr>
              <a:t>S</a:t>
            </a:r>
            <a:r>
              <a:rPr lang="en-US" sz="2800" cap="none" spc="0" dirty="0">
                <a:ln w="0"/>
                <a:latin typeface="Helvetica" panose="020B0604020202020204" pitchFamily="34" charset="0"/>
                <a:cs typeface="Helvetica" panose="020B0604020202020204" pitchFamily="34" charset="0"/>
              </a:rPr>
              <a:t>ocial consequences of sexual conflict</a:t>
            </a:r>
            <a:endParaRPr lang="en-CA" sz="2800" dirty="0"/>
          </a:p>
        </p:txBody>
      </p:sp>
      <p:sp>
        <p:nvSpPr>
          <p:cNvPr id="14" name="TextBox 13">
            <a:extLst>
              <a:ext uri="{FF2B5EF4-FFF2-40B4-BE49-F238E27FC236}">
                <a16:creationId xmlns:a16="http://schemas.microsoft.com/office/drawing/2014/main" id="{0E95DEA6-315D-CB12-A8A8-E07244F63E8B}"/>
              </a:ext>
            </a:extLst>
          </p:cNvPr>
          <p:cNvSpPr txBox="1"/>
          <p:nvPr/>
        </p:nvSpPr>
        <p:spPr>
          <a:xfrm>
            <a:off x="368211" y="1844686"/>
            <a:ext cx="6236898" cy="523220"/>
          </a:xfrm>
          <a:prstGeom prst="rect">
            <a:avLst/>
          </a:prstGeom>
          <a:noFill/>
        </p:spPr>
        <p:txBody>
          <a:bodyPr wrap="square">
            <a:spAutoFit/>
          </a:bodyPr>
          <a:lstStyle/>
          <a:p>
            <a:r>
              <a:rPr lang="en-US" sz="2800" cap="none" spc="0" dirty="0">
                <a:ln w="0"/>
                <a:latin typeface="Helvetica" panose="020B0604020202020204" pitchFamily="34" charset="0"/>
                <a:cs typeface="Helvetica" panose="020B0604020202020204" pitchFamily="34" charset="0"/>
              </a:rPr>
              <a:t>3. Sexual networks of bed bugs</a:t>
            </a:r>
            <a:endParaRPr lang="en-CA" sz="2800" dirty="0"/>
          </a:p>
        </p:txBody>
      </p:sp>
      <p:sp>
        <p:nvSpPr>
          <p:cNvPr id="16" name="TextBox 15">
            <a:extLst>
              <a:ext uri="{FF2B5EF4-FFF2-40B4-BE49-F238E27FC236}">
                <a16:creationId xmlns:a16="http://schemas.microsoft.com/office/drawing/2014/main" id="{D38EDD5E-C39A-DEF5-2210-C69726C44E29}"/>
              </a:ext>
            </a:extLst>
          </p:cNvPr>
          <p:cNvSpPr txBox="1"/>
          <p:nvPr/>
        </p:nvSpPr>
        <p:spPr>
          <a:xfrm>
            <a:off x="368211" y="2232988"/>
            <a:ext cx="6094562"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4. </a:t>
            </a:r>
            <a:r>
              <a:rPr lang="en-US" sz="2800" dirty="0">
                <a:ln w="0"/>
                <a:latin typeface="Helvetica" panose="020B0604020202020204" pitchFamily="34" charset="0"/>
                <a:cs typeface="Helvetica" panose="020B0604020202020204" pitchFamily="34" charset="0"/>
              </a:rPr>
              <a:t>C</a:t>
            </a:r>
            <a:r>
              <a:rPr lang="en-US" sz="2800" cap="none" spc="0" dirty="0">
                <a:ln w="0"/>
                <a:latin typeface="Helvetica" panose="020B0604020202020204" pitchFamily="34" charset="0"/>
                <a:cs typeface="Helvetica" panose="020B0604020202020204" pitchFamily="34" charset="0"/>
              </a:rPr>
              <a:t>ost of traumatic insemination</a:t>
            </a:r>
          </a:p>
        </p:txBody>
      </p:sp>
      <p:sp>
        <p:nvSpPr>
          <p:cNvPr id="17" name="TextBox 16">
            <a:extLst>
              <a:ext uri="{FF2B5EF4-FFF2-40B4-BE49-F238E27FC236}">
                <a16:creationId xmlns:a16="http://schemas.microsoft.com/office/drawing/2014/main" id="{12FFBBDD-26C6-2D55-03C3-D52D4456A31E}"/>
              </a:ext>
            </a:extLst>
          </p:cNvPr>
          <p:cNvSpPr txBox="1"/>
          <p:nvPr/>
        </p:nvSpPr>
        <p:spPr>
          <a:xfrm>
            <a:off x="368210" y="2776795"/>
            <a:ext cx="11632465" cy="658835"/>
          </a:xfrm>
          <a:prstGeom prst="rect">
            <a:avLst/>
          </a:prstGeom>
          <a:noFill/>
        </p:spPr>
        <p:txBody>
          <a:bodyPr wrap="square">
            <a:spAutoFit/>
          </a:bodyPr>
          <a:lstStyle/>
          <a:p>
            <a:pPr>
              <a:lnSpc>
                <a:spcPct val="150000"/>
              </a:lnSpc>
            </a:pPr>
            <a:r>
              <a:rPr lang="en-US" sz="2800" cap="none" spc="0" dirty="0">
                <a:ln w="0"/>
                <a:latin typeface="Helvetica" panose="020B0604020202020204" pitchFamily="34" charset="0"/>
                <a:cs typeface="Helvetica" panose="020B0604020202020204" pitchFamily="34" charset="0"/>
              </a:rPr>
              <a:t>5. Ongoing experiments</a:t>
            </a:r>
          </a:p>
        </p:txBody>
      </p:sp>
    </p:spTree>
    <p:extLst>
      <p:ext uri="{BB962C8B-B14F-4D97-AF65-F5344CB8AC3E}">
        <p14:creationId xmlns:p14="http://schemas.microsoft.com/office/powerpoint/2010/main" val="12479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38B25-1693-4A7A-97D1-48B178F9B1A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Quantifying the cost of natural insemination rates</a:t>
            </a:r>
          </a:p>
        </p:txBody>
      </p:sp>
      <p:sp>
        <p:nvSpPr>
          <p:cNvPr id="29" name="Rectangle 28">
            <a:extLst>
              <a:ext uri="{FF2B5EF4-FFF2-40B4-BE49-F238E27FC236}">
                <a16:creationId xmlns:a16="http://schemas.microsoft.com/office/drawing/2014/main" id="{2A1868F8-F00E-5BBC-7C30-51BECE63B197}"/>
              </a:ext>
            </a:extLst>
          </p:cNvPr>
          <p:cNvSpPr/>
          <p:nvPr/>
        </p:nvSpPr>
        <p:spPr>
          <a:xfrm>
            <a:off x="6925459" y="6198884"/>
            <a:ext cx="5187244"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a-DK"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da-DK" i="1" dirty="0">
                <a:ln w="0"/>
                <a:solidFill>
                  <a:schemeClr val="tx1">
                    <a:lumMod val="50000"/>
                    <a:lumOff val="50000"/>
                  </a:schemeClr>
                </a:solidFill>
                <a:latin typeface="Helvetica" panose="020B0604020202020204" pitchFamily="34" charset="0"/>
                <a:cs typeface="Helvetica" panose="020B0604020202020204" pitchFamily="34" charset="0"/>
              </a:rPr>
              <a:t>Proc. Natl. Acad. Sci.</a:t>
            </a:r>
            <a:r>
              <a:rPr lang="da-DK" dirty="0">
                <a:ln w="0"/>
                <a:solidFill>
                  <a:schemeClr val="tx1">
                    <a:lumMod val="50000"/>
                    <a:lumOff val="50000"/>
                  </a:schemeClr>
                </a:solidFill>
                <a:latin typeface="Helvetica" panose="020B0604020202020204" pitchFamily="34" charset="0"/>
                <a:cs typeface="Helvetica" panose="020B0604020202020204" pitchFamily="34" charset="0"/>
              </a:rPr>
              <a:t>; </a:t>
            </a:r>
          </a:p>
          <a:p>
            <a:pPr algn="r"/>
            <a:r>
              <a:rPr lang="en-US" dirty="0">
                <a:ln w="0"/>
                <a:solidFill>
                  <a:schemeClr val="tx1">
                    <a:lumMod val="50000"/>
                    <a:lumOff val="50000"/>
                  </a:schemeClr>
                </a:solidFill>
                <a:latin typeface="Helvetica" panose="020B0604020202020204" pitchFamily="34" charset="0"/>
                <a:cs typeface="Helvetica" panose="020B0604020202020204" pitchFamily="34" charset="0"/>
              </a:rPr>
              <a:t>Morrow and Arnqvist, 2003, </a:t>
            </a:r>
            <a:r>
              <a:rPr lang="en-US" i="1" dirty="0">
                <a:ln w="0"/>
                <a:solidFill>
                  <a:schemeClr val="tx1">
                    <a:lumMod val="50000"/>
                    <a:lumOff val="50000"/>
                  </a:schemeClr>
                </a:solidFill>
                <a:latin typeface="Helvetica" panose="020B0604020202020204" pitchFamily="34" charset="0"/>
                <a:cs typeface="Helvetica" panose="020B0604020202020204" pitchFamily="34" charset="0"/>
              </a:rPr>
              <a:t>Proc. R. Soc. B. </a:t>
            </a:r>
            <a:endParaRPr lang="en-US" dirty="0">
              <a:ln w="0"/>
              <a:solidFill>
                <a:schemeClr val="tx1">
                  <a:lumMod val="50000"/>
                  <a:lumOff val="50000"/>
                </a:schemeClr>
              </a:solidFill>
              <a:latin typeface="Helvetica" panose="020B0604020202020204" pitchFamily="34" charset="0"/>
              <a:cs typeface="Helvetica" panose="020B0604020202020204" pitchFamily="34" charset="0"/>
            </a:endParaRPr>
          </a:p>
        </p:txBody>
      </p:sp>
      <p:grpSp>
        <p:nvGrpSpPr>
          <p:cNvPr id="5" name="Group 4">
            <a:extLst>
              <a:ext uri="{FF2B5EF4-FFF2-40B4-BE49-F238E27FC236}">
                <a16:creationId xmlns:a16="http://schemas.microsoft.com/office/drawing/2014/main" id="{72D104D7-3FC1-357C-FC38-6BC29F48A86D}"/>
              </a:ext>
            </a:extLst>
          </p:cNvPr>
          <p:cNvGrpSpPr/>
          <p:nvPr/>
        </p:nvGrpSpPr>
        <p:grpSpPr>
          <a:xfrm>
            <a:off x="129256" y="961149"/>
            <a:ext cx="6013383" cy="2320904"/>
            <a:chOff x="171590" y="1178321"/>
            <a:chExt cx="6013383" cy="2320904"/>
          </a:xfrm>
        </p:grpSpPr>
        <p:grpSp>
          <p:nvGrpSpPr>
            <p:cNvPr id="57" name="Group 56">
              <a:extLst>
                <a:ext uri="{FF2B5EF4-FFF2-40B4-BE49-F238E27FC236}">
                  <a16:creationId xmlns:a16="http://schemas.microsoft.com/office/drawing/2014/main" id="{259BAE2A-A782-4D88-A09E-D901464853A3}"/>
                </a:ext>
              </a:extLst>
            </p:cNvPr>
            <p:cNvGrpSpPr/>
            <p:nvPr/>
          </p:nvGrpSpPr>
          <p:grpSpPr>
            <a:xfrm>
              <a:off x="171590" y="1178321"/>
              <a:ext cx="6013383" cy="2320904"/>
              <a:chOff x="771882" y="1734223"/>
              <a:chExt cx="6013383" cy="2320904"/>
            </a:xfrm>
          </p:grpSpPr>
          <p:grpSp>
            <p:nvGrpSpPr>
              <p:cNvPr id="54" name="Group 53">
                <a:extLst>
                  <a:ext uri="{FF2B5EF4-FFF2-40B4-BE49-F238E27FC236}">
                    <a16:creationId xmlns:a16="http://schemas.microsoft.com/office/drawing/2014/main" id="{81A5DC38-9A1A-4A4A-9788-7747DE6975A8}"/>
                  </a:ext>
                </a:extLst>
              </p:cNvPr>
              <p:cNvGrpSpPr/>
              <p:nvPr/>
            </p:nvGrpSpPr>
            <p:grpSpPr>
              <a:xfrm>
                <a:off x="771882" y="1734223"/>
                <a:ext cx="6013383" cy="2320904"/>
                <a:chOff x="534181" y="1935540"/>
                <a:chExt cx="6013383" cy="2320904"/>
              </a:xfrm>
            </p:grpSpPr>
            <p:grpSp>
              <p:nvGrpSpPr>
                <p:cNvPr id="42" name="Group 41">
                  <a:extLst>
                    <a:ext uri="{FF2B5EF4-FFF2-40B4-BE49-F238E27FC236}">
                      <a16:creationId xmlns:a16="http://schemas.microsoft.com/office/drawing/2014/main" id="{34B9294E-7E64-41D2-8466-98F030346460}"/>
                    </a:ext>
                  </a:extLst>
                </p:cNvPr>
                <p:cNvGrpSpPr/>
                <p:nvPr/>
              </p:nvGrpSpPr>
              <p:grpSpPr>
                <a:xfrm>
                  <a:off x="534181" y="1935540"/>
                  <a:ext cx="6013383" cy="2320904"/>
                  <a:chOff x="569180" y="1717567"/>
                  <a:chExt cx="6013383" cy="2320904"/>
                </a:xfrm>
              </p:grpSpPr>
              <p:grpSp>
                <p:nvGrpSpPr>
                  <p:cNvPr id="41" name="Group 40">
                    <a:extLst>
                      <a:ext uri="{FF2B5EF4-FFF2-40B4-BE49-F238E27FC236}">
                        <a16:creationId xmlns:a16="http://schemas.microsoft.com/office/drawing/2014/main" id="{44C1EC92-DB05-4660-9D08-5A7A402350CF}"/>
                      </a:ext>
                    </a:extLst>
                  </p:cNvPr>
                  <p:cNvGrpSpPr/>
                  <p:nvPr/>
                </p:nvGrpSpPr>
                <p:grpSpPr>
                  <a:xfrm>
                    <a:off x="569180" y="1717567"/>
                    <a:ext cx="4753640" cy="2320904"/>
                    <a:chOff x="569180" y="1717567"/>
                    <a:chExt cx="4753640" cy="2320904"/>
                  </a:xfrm>
                </p:grpSpPr>
                <p:sp>
                  <p:nvSpPr>
                    <p:cNvPr id="9" name="Oval 8">
                      <a:extLst>
                        <a:ext uri="{FF2B5EF4-FFF2-40B4-BE49-F238E27FC236}">
                          <a16:creationId xmlns:a16="http://schemas.microsoft.com/office/drawing/2014/main" id="{EBA74979-3CE2-4FDE-9D4E-32D8CA83312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11" name="TextBox 10">
                      <a:extLst>
                        <a:ext uri="{FF2B5EF4-FFF2-40B4-BE49-F238E27FC236}">
                          <a16:creationId xmlns:a16="http://schemas.microsoft.com/office/drawing/2014/main" id="{7A6373AC-B467-4024-B182-37C344D2FF3D}"/>
                        </a:ext>
                      </a:extLst>
                    </p:cNvPr>
                    <p:cNvSpPr txBox="1"/>
                    <p:nvPr/>
                  </p:nvSpPr>
                  <p:spPr>
                    <a:xfrm>
                      <a:off x="569180" y="3576806"/>
                      <a:ext cx="4753640"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High, natural insemination rate</a:t>
                      </a:r>
                      <a:endParaRPr lang="en-CA" sz="2400" b="1" dirty="0">
                        <a:latin typeface="Helvetica" panose="020B0604020202020204" pitchFamily="34" charset="0"/>
                        <a:cs typeface="Helvetica" panose="020B0604020202020204" pitchFamily="34" charset="0"/>
                      </a:endParaRPr>
                    </a:p>
                  </p:txBody>
                </p:sp>
                <p:cxnSp>
                  <p:nvCxnSpPr>
                    <p:cNvPr id="14" name="Straight Arrow Connector 13">
                      <a:extLst>
                        <a:ext uri="{FF2B5EF4-FFF2-40B4-BE49-F238E27FC236}">
                          <a16:creationId xmlns:a16="http://schemas.microsoft.com/office/drawing/2014/main" id="{6C568D37-A7EC-4846-8E2E-404EDB11988E}"/>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40" name="TextBox 39">
                    <a:extLst>
                      <a:ext uri="{FF2B5EF4-FFF2-40B4-BE49-F238E27FC236}">
                        <a16:creationId xmlns:a16="http://schemas.microsoft.com/office/drawing/2014/main" id="{AC757BEA-7A16-4397-BD0C-91B0C434A600}"/>
                      </a:ext>
                    </a:extLst>
                  </p:cNvPr>
                  <p:cNvSpPr txBox="1"/>
                  <p:nvPr/>
                </p:nvSpPr>
                <p:spPr>
                  <a:xfrm>
                    <a:off x="4528621" y="2187071"/>
                    <a:ext cx="2053942"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insemination</a:t>
                    </a:r>
                    <a:endParaRPr lang="en-CA" sz="2400" dirty="0">
                      <a:latin typeface="Helvetica" panose="020B0604020202020204" pitchFamily="34" charset="0"/>
                      <a:cs typeface="Helvetica" panose="020B0604020202020204" pitchFamily="34" charset="0"/>
                    </a:endParaRPr>
                  </a:p>
                </p:txBody>
              </p:sp>
            </p:grpSp>
            <p:pic>
              <p:nvPicPr>
                <p:cNvPr id="50" name="Graphic 49" descr="Male with solid fill">
                  <a:extLst>
                    <a:ext uri="{FF2B5EF4-FFF2-40B4-BE49-F238E27FC236}">
                      <a16:creationId xmlns:a16="http://schemas.microsoft.com/office/drawing/2014/main" id="{4909AF44-4EB9-492E-B178-C7C5A04590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9283" y="2731519"/>
                  <a:ext cx="434980" cy="434980"/>
                </a:xfrm>
                <a:prstGeom prst="rect">
                  <a:avLst/>
                </a:prstGeom>
              </p:spPr>
            </p:pic>
          </p:grpSp>
          <p:pic>
            <p:nvPicPr>
              <p:cNvPr id="46" name="Graphic 45" descr="Female with solid fill">
                <a:extLst>
                  <a:ext uri="{FF2B5EF4-FFF2-40B4-BE49-F238E27FC236}">
                    <a16:creationId xmlns:a16="http://schemas.microsoft.com/office/drawing/2014/main" id="{E68F9BAD-CEAB-44C7-8994-B33F092B32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249" y="2579403"/>
                <a:ext cx="477018" cy="477018"/>
              </a:xfrm>
              <a:prstGeom prst="rect">
                <a:avLst/>
              </a:prstGeom>
            </p:spPr>
          </p:pic>
        </p:grpSp>
        <p:grpSp>
          <p:nvGrpSpPr>
            <p:cNvPr id="3" name="Group 2">
              <a:extLst>
                <a:ext uri="{FF2B5EF4-FFF2-40B4-BE49-F238E27FC236}">
                  <a16:creationId xmlns:a16="http://schemas.microsoft.com/office/drawing/2014/main" id="{1F0A7F14-08E5-38B7-ABD0-EB5939778C5E}"/>
                </a:ext>
              </a:extLst>
            </p:cNvPr>
            <p:cNvGrpSpPr/>
            <p:nvPr/>
          </p:nvGrpSpPr>
          <p:grpSpPr>
            <a:xfrm>
              <a:off x="3080053" y="1546702"/>
              <a:ext cx="1131354" cy="1131354"/>
              <a:chOff x="3080053" y="1546702"/>
              <a:chExt cx="1131354" cy="1131354"/>
            </a:xfrm>
          </p:grpSpPr>
          <p:pic>
            <p:nvPicPr>
              <p:cNvPr id="30" name="Graphic 29">
                <a:extLst>
                  <a:ext uri="{FF2B5EF4-FFF2-40B4-BE49-F238E27FC236}">
                    <a16:creationId xmlns:a16="http://schemas.microsoft.com/office/drawing/2014/main" id="{373DE259-9694-0F65-45F6-FAB30859B9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0053" y="1546702"/>
                <a:ext cx="1131354" cy="1131354"/>
              </a:xfrm>
              <a:prstGeom prst="rect">
                <a:avLst/>
              </a:prstGeom>
            </p:spPr>
          </p:pic>
          <p:pic>
            <p:nvPicPr>
              <p:cNvPr id="31" name="Graphic 30" descr="Male with solid fill">
                <a:extLst>
                  <a:ext uri="{FF2B5EF4-FFF2-40B4-BE49-F238E27FC236}">
                    <a16:creationId xmlns:a16="http://schemas.microsoft.com/office/drawing/2014/main" id="{2C626DD8-E7CA-F03A-70CB-32393E16A6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5300" y="2057475"/>
                <a:ext cx="434980" cy="434980"/>
              </a:xfrm>
              <a:prstGeom prst="rect">
                <a:avLst/>
              </a:prstGeom>
            </p:spPr>
          </p:pic>
        </p:grpSp>
      </p:grpSp>
      <p:pic>
        <p:nvPicPr>
          <p:cNvPr id="36" name="Graphic 35" descr="Male with solid fill">
            <a:extLst>
              <a:ext uri="{FF2B5EF4-FFF2-40B4-BE49-F238E27FC236}">
                <a16:creationId xmlns:a16="http://schemas.microsoft.com/office/drawing/2014/main" id="{AE39A4A3-81E5-B02B-2BB6-849B4E526A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0947" y="4488933"/>
            <a:ext cx="434980" cy="434980"/>
          </a:xfrm>
          <a:prstGeom prst="rect">
            <a:avLst/>
          </a:prstGeom>
        </p:spPr>
      </p:pic>
      <p:grpSp>
        <p:nvGrpSpPr>
          <p:cNvPr id="7" name="Group 6">
            <a:extLst>
              <a:ext uri="{FF2B5EF4-FFF2-40B4-BE49-F238E27FC236}">
                <a16:creationId xmlns:a16="http://schemas.microsoft.com/office/drawing/2014/main" id="{85581752-A7E0-57A5-0B6F-610D59617C87}"/>
              </a:ext>
            </a:extLst>
          </p:cNvPr>
          <p:cNvGrpSpPr/>
          <p:nvPr/>
        </p:nvGrpSpPr>
        <p:grpSpPr>
          <a:xfrm>
            <a:off x="849647" y="1360421"/>
            <a:ext cx="1056970" cy="1002189"/>
            <a:chOff x="849647" y="1285703"/>
            <a:chExt cx="1056970" cy="1002189"/>
          </a:xfrm>
        </p:grpSpPr>
        <p:grpSp>
          <p:nvGrpSpPr>
            <p:cNvPr id="37" name="Graphic 4">
              <a:extLst>
                <a:ext uri="{FF2B5EF4-FFF2-40B4-BE49-F238E27FC236}">
                  <a16:creationId xmlns:a16="http://schemas.microsoft.com/office/drawing/2014/main" id="{1A9FDE12-90BB-E722-D121-0B4036F6B010}"/>
                </a:ext>
              </a:extLst>
            </p:cNvPr>
            <p:cNvGrpSpPr/>
            <p:nvPr/>
          </p:nvGrpSpPr>
          <p:grpSpPr>
            <a:xfrm>
              <a:off x="849647" y="1285703"/>
              <a:ext cx="1056970" cy="1002189"/>
              <a:chOff x="196363" y="2703207"/>
              <a:chExt cx="2699997" cy="2699997"/>
            </a:xfrm>
          </p:grpSpPr>
          <p:sp>
            <p:nvSpPr>
              <p:cNvPr id="38" name="Freeform: Shape 37">
                <a:extLst>
                  <a:ext uri="{FF2B5EF4-FFF2-40B4-BE49-F238E27FC236}">
                    <a16:creationId xmlns:a16="http://schemas.microsoft.com/office/drawing/2014/main" id="{DEF85F2D-6535-384E-EF32-B878B70A62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39" name="Graphic 4">
                <a:extLst>
                  <a:ext uri="{FF2B5EF4-FFF2-40B4-BE49-F238E27FC236}">
                    <a16:creationId xmlns:a16="http://schemas.microsoft.com/office/drawing/2014/main" id="{11C668EA-04E9-1E38-8E60-22CF113BD5FA}"/>
                  </a:ext>
                </a:extLst>
              </p:cNvPr>
              <p:cNvGrpSpPr/>
              <p:nvPr/>
            </p:nvGrpSpPr>
            <p:grpSpPr>
              <a:xfrm>
                <a:off x="320422" y="2772840"/>
                <a:ext cx="2451841" cy="2560724"/>
                <a:chOff x="320422" y="2772840"/>
                <a:chExt cx="2451841" cy="2560724"/>
              </a:xfrm>
              <a:solidFill>
                <a:srgbClr val="000000"/>
              </a:solidFill>
            </p:grpSpPr>
            <p:grpSp>
              <p:nvGrpSpPr>
                <p:cNvPr id="44" name="Graphic 4">
                  <a:extLst>
                    <a:ext uri="{FF2B5EF4-FFF2-40B4-BE49-F238E27FC236}">
                      <a16:creationId xmlns:a16="http://schemas.microsoft.com/office/drawing/2014/main" id="{67FB8F4C-A4AF-664D-5BAE-97C5321C6430}"/>
                    </a:ext>
                  </a:extLst>
                </p:cNvPr>
                <p:cNvGrpSpPr/>
                <p:nvPr/>
              </p:nvGrpSpPr>
              <p:grpSpPr>
                <a:xfrm>
                  <a:off x="816990" y="3125646"/>
                  <a:ext cx="1458632" cy="2207918"/>
                  <a:chOff x="816990" y="3125646"/>
                  <a:chExt cx="1458632" cy="2207918"/>
                </a:xfrm>
                <a:solidFill>
                  <a:srgbClr val="000000"/>
                </a:solidFill>
              </p:grpSpPr>
              <p:sp>
                <p:nvSpPr>
                  <p:cNvPr id="85" name="Freeform: Shape 84">
                    <a:extLst>
                      <a:ext uri="{FF2B5EF4-FFF2-40B4-BE49-F238E27FC236}">
                        <a16:creationId xmlns:a16="http://schemas.microsoft.com/office/drawing/2014/main" id="{EE5A4298-5D36-FE20-8D67-F9FC051FB32C}"/>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B9C4CA76-40C8-98BA-B66A-13C813C62F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75E8C62D-9F83-35CB-69D5-EC002E377FB3}"/>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C254FB7B-524D-403C-7AB8-6CD421204F38}"/>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55" name="Graphic 4">
                  <a:extLst>
                    <a:ext uri="{FF2B5EF4-FFF2-40B4-BE49-F238E27FC236}">
                      <a16:creationId xmlns:a16="http://schemas.microsoft.com/office/drawing/2014/main" id="{9E4AAEEE-6FC4-4AB2-FDC5-E3ADE86FDEFC}"/>
                    </a:ext>
                  </a:extLst>
                </p:cNvPr>
                <p:cNvGrpSpPr/>
                <p:nvPr/>
              </p:nvGrpSpPr>
              <p:grpSpPr>
                <a:xfrm>
                  <a:off x="320422" y="2772840"/>
                  <a:ext cx="1155763" cy="2179032"/>
                  <a:chOff x="320422" y="2772840"/>
                  <a:chExt cx="1155763" cy="2179032"/>
                </a:xfrm>
                <a:solidFill>
                  <a:srgbClr val="000000"/>
                </a:solidFill>
              </p:grpSpPr>
              <p:sp>
                <p:nvSpPr>
                  <p:cNvPr id="72" name="Freeform: Shape 71">
                    <a:extLst>
                      <a:ext uri="{FF2B5EF4-FFF2-40B4-BE49-F238E27FC236}">
                        <a16:creationId xmlns:a16="http://schemas.microsoft.com/office/drawing/2014/main" id="{88C9C4F1-8170-616A-4EA9-1244CE5DA904}"/>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21780CDC-C369-3A16-717E-8B254982814E}"/>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67EEFA1D-E7A0-D551-8348-AC0B89E105FA}"/>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7322FCF5-0D79-50AF-53C9-17DEBB001520}"/>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76" name="Freeform: Shape 75">
                    <a:extLst>
                      <a:ext uri="{FF2B5EF4-FFF2-40B4-BE49-F238E27FC236}">
                        <a16:creationId xmlns:a16="http://schemas.microsoft.com/office/drawing/2014/main" id="{76B712F5-446C-9410-8AC5-3848FD6E919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24D2354A-2B47-418E-918B-D25177AD4CA0}"/>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43DE9212-F37E-5F6A-17EC-32ADB36A9AFB}"/>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32FBBA59-9DFE-EFDF-AB47-96D523F85144}"/>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AE461397-3B4C-F2FA-1EF9-B684111C1B7F}"/>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C2F95D7B-C5D6-60F8-293C-DBFB8083AA1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82" name="Freeform: Shape 81">
                    <a:extLst>
                      <a:ext uri="{FF2B5EF4-FFF2-40B4-BE49-F238E27FC236}">
                        <a16:creationId xmlns:a16="http://schemas.microsoft.com/office/drawing/2014/main" id="{11C8F050-93B5-E4CA-9333-E4324891486E}"/>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CCEFA9F4-284A-4DC8-A1BB-2E52BC08DE09}"/>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2E82FA9D-97D2-4076-1F10-026B2A3552F6}"/>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58" name="Graphic 4">
                  <a:extLst>
                    <a:ext uri="{FF2B5EF4-FFF2-40B4-BE49-F238E27FC236}">
                      <a16:creationId xmlns:a16="http://schemas.microsoft.com/office/drawing/2014/main" id="{DC44378E-210D-AC4E-E8EC-9F313DA85FC2}"/>
                    </a:ext>
                  </a:extLst>
                </p:cNvPr>
                <p:cNvGrpSpPr/>
                <p:nvPr/>
              </p:nvGrpSpPr>
              <p:grpSpPr>
                <a:xfrm>
                  <a:off x="1616500" y="2772840"/>
                  <a:ext cx="1155763" cy="2179032"/>
                  <a:chOff x="1616500" y="2772840"/>
                  <a:chExt cx="1155763" cy="2179032"/>
                </a:xfrm>
                <a:solidFill>
                  <a:srgbClr val="000000"/>
                </a:solidFill>
              </p:grpSpPr>
              <p:sp>
                <p:nvSpPr>
                  <p:cNvPr id="59" name="Freeform: Shape 58">
                    <a:extLst>
                      <a:ext uri="{FF2B5EF4-FFF2-40B4-BE49-F238E27FC236}">
                        <a16:creationId xmlns:a16="http://schemas.microsoft.com/office/drawing/2014/main" id="{F175FCBE-8BDE-828A-0447-990B8EEA9DC9}"/>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60" name="Freeform: Shape 59">
                    <a:extLst>
                      <a:ext uri="{FF2B5EF4-FFF2-40B4-BE49-F238E27FC236}">
                        <a16:creationId xmlns:a16="http://schemas.microsoft.com/office/drawing/2014/main" id="{79EC5644-A321-7E3D-F113-AB8F2FE177AF}"/>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61" name="Freeform: Shape 60">
                    <a:extLst>
                      <a:ext uri="{FF2B5EF4-FFF2-40B4-BE49-F238E27FC236}">
                        <a16:creationId xmlns:a16="http://schemas.microsoft.com/office/drawing/2014/main" id="{2EE4D28E-E87D-D129-8C58-88F959114EC8}"/>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62" name="Freeform: Shape 61">
                    <a:extLst>
                      <a:ext uri="{FF2B5EF4-FFF2-40B4-BE49-F238E27FC236}">
                        <a16:creationId xmlns:a16="http://schemas.microsoft.com/office/drawing/2014/main" id="{ACAE635C-1EB9-68AB-CFC9-BA81820E1BB9}"/>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63" name="Freeform: Shape 62">
                    <a:extLst>
                      <a:ext uri="{FF2B5EF4-FFF2-40B4-BE49-F238E27FC236}">
                        <a16:creationId xmlns:a16="http://schemas.microsoft.com/office/drawing/2014/main" id="{8ED0B58C-5FB2-02B2-C762-8D96A89FEEF8}"/>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64" name="Freeform: Shape 63">
                    <a:extLst>
                      <a:ext uri="{FF2B5EF4-FFF2-40B4-BE49-F238E27FC236}">
                        <a16:creationId xmlns:a16="http://schemas.microsoft.com/office/drawing/2014/main" id="{78C65AF8-6C1A-546F-4EB0-61156DF823EF}"/>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65" name="Freeform: Shape 64">
                    <a:extLst>
                      <a:ext uri="{FF2B5EF4-FFF2-40B4-BE49-F238E27FC236}">
                        <a16:creationId xmlns:a16="http://schemas.microsoft.com/office/drawing/2014/main" id="{E48BB8ED-D8F2-DC87-C53C-0EFC80170267}"/>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66" name="Freeform: Shape 65">
                    <a:extLst>
                      <a:ext uri="{FF2B5EF4-FFF2-40B4-BE49-F238E27FC236}">
                        <a16:creationId xmlns:a16="http://schemas.microsoft.com/office/drawing/2014/main" id="{62B5E176-58F9-6A47-DFA4-46658FB5B960}"/>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67" name="Freeform: Shape 66">
                    <a:extLst>
                      <a:ext uri="{FF2B5EF4-FFF2-40B4-BE49-F238E27FC236}">
                        <a16:creationId xmlns:a16="http://schemas.microsoft.com/office/drawing/2014/main" id="{A1F0F239-DB19-026A-3CF3-DD5672EFB1E3}"/>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68" name="Freeform: Shape 67">
                    <a:extLst>
                      <a:ext uri="{FF2B5EF4-FFF2-40B4-BE49-F238E27FC236}">
                        <a16:creationId xmlns:a16="http://schemas.microsoft.com/office/drawing/2014/main" id="{7F2972ED-7C2F-C000-3695-C22BBE00AFD4}"/>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69" name="Freeform: Shape 68">
                    <a:extLst>
                      <a:ext uri="{FF2B5EF4-FFF2-40B4-BE49-F238E27FC236}">
                        <a16:creationId xmlns:a16="http://schemas.microsoft.com/office/drawing/2014/main" id="{0E5E2BF6-CF37-E41B-F359-1C23602FB0D0}"/>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E63F3494-236D-3996-253D-A46793F52DE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8C7E8656-B13A-1314-29B1-C90FDA67C581}"/>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89" name="Graphic 88" descr="Female with solid fill">
              <a:extLst>
                <a:ext uri="{FF2B5EF4-FFF2-40B4-BE49-F238E27FC236}">
                  <a16:creationId xmlns:a16="http://schemas.microsoft.com/office/drawing/2014/main" id="{917BA432-A286-8358-E546-F85A15D1EE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05" y="1683492"/>
              <a:ext cx="477018" cy="477018"/>
            </a:xfrm>
            <a:prstGeom prst="rect">
              <a:avLst/>
            </a:prstGeom>
          </p:spPr>
        </p:pic>
      </p:grpSp>
      <p:grpSp>
        <p:nvGrpSpPr>
          <p:cNvPr id="15" name="Group 14">
            <a:extLst>
              <a:ext uri="{FF2B5EF4-FFF2-40B4-BE49-F238E27FC236}">
                <a16:creationId xmlns:a16="http://schemas.microsoft.com/office/drawing/2014/main" id="{155DEEBC-5E75-DB79-9E04-FAEE6896054F}"/>
              </a:ext>
            </a:extLst>
          </p:cNvPr>
          <p:cNvGrpSpPr/>
          <p:nvPr/>
        </p:nvGrpSpPr>
        <p:grpSpPr>
          <a:xfrm>
            <a:off x="0" y="3669667"/>
            <a:ext cx="6345828" cy="2363241"/>
            <a:chOff x="27721" y="3615153"/>
            <a:chExt cx="6345828" cy="2363241"/>
          </a:xfrm>
        </p:grpSpPr>
        <p:grpSp>
          <p:nvGrpSpPr>
            <p:cNvPr id="13" name="Group 12">
              <a:extLst>
                <a:ext uri="{FF2B5EF4-FFF2-40B4-BE49-F238E27FC236}">
                  <a16:creationId xmlns:a16="http://schemas.microsoft.com/office/drawing/2014/main" id="{6EF50E0D-37BC-86D2-0FE3-532CA2CAA1FF}"/>
                </a:ext>
              </a:extLst>
            </p:cNvPr>
            <p:cNvGrpSpPr/>
            <p:nvPr/>
          </p:nvGrpSpPr>
          <p:grpSpPr>
            <a:xfrm>
              <a:off x="27721" y="3615153"/>
              <a:ext cx="6345828" cy="2363241"/>
              <a:chOff x="0" y="3604206"/>
              <a:chExt cx="6345828" cy="2363241"/>
            </a:xfrm>
          </p:grpSpPr>
          <p:pic>
            <p:nvPicPr>
              <p:cNvPr id="34" name="Graphic 33">
                <a:extLst>
                  <a:ext uri="{FF2B5EF4-FFF2-40B4-BE49-F238E27FC236}">
                    <a16:creationId xmlns:a16="http://schemas.microsoft.com/office/drawing/2014/main" id="{FE7348B9-007C-3BFF-143E-BD87C98B0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7372" y="3984709"/>
                <a:ext cx="1131354" cy="1131354"/>
              </a:xfrm>
              <a:prstGeom prst="rect">
                <a:avLst/>
              </a:prstGeom>
            </p:spPr>
          </p:pic>
          <p:grpSp>
            <p:nvGrpSpPr>
              <p:cNvPr id="56" name="Group 55">
                <a:extLst>
                  <a:ext uri="{FF2B5EF4-FFF2-40B4-BE49-F238E27FC236}">
                    <a16:creationId xmlns:a16="http://schemas.microsoft.com/office/drawing/2014/main" id="{FA2AAFF6-2612-4126-8D60-6B06B52AB7CD}"/>
                  </a:ext>
                </a:extLst>
              </p:cNvPr>
              <p:cNvGrpSpPr/>
              <p:nvPr/>
            </p:nvGrpSpPr>
            <p:grpSpPr>
              <a:xfrm>
                <a:off x="0" y="3604206"/>
                <a:ext cx="5187244" cy="2363241"/>
                <a:chOff x="5440418" y="1886039"/>
                <a:chExt cx="5187244" cy="2363241"/>
              </a:xfrm>
            </p:grpSpPr>
            <p:grpSp>
              <p:nvGrpSpPr>
                <p:cNvPr id="43" name="Group 42">
                  <a:extLst>
                    <a:ext uri="{FF2B5EF4-FFF2-40B4-BE49-F238E27FC236}">
                      <a16:creationId xmlns:a16="http://schemas.microsoft.com/office/drawing/2014/main" id="{17FB78E0-E328-46CF-9832-0D18C60A58EF}"/>
                    </a:ext>
                  </a:extLst>
                </p:cNvPr>
                <p:cNvGrpSpPr/>
                <p:nvPr/>
              </p:nvGrpSpPr>
              <p:grpSpPr>
                <a:xfrm>
                  <a:off x="5440418" y="1886039"/>
                  <a:ext cx="5187244" cy="2363241"/>
                  <a:chOff x="5583837" y="1776699"/>
                  <a:chExt cx="5187244" cy="2363241"/>
                </a:xfrm>
              </p:grpSpPr>
              <p:sp>
                <p:nvSpPr>
                  <p:cNvPr id="24" name="Oval 23">
                    <a:extLst>
                      <a:ext uri="{FF2B5EF4-FFF2-40B4-BE49-F238E27FC236}">
                        <a16:creationId xmlns:a16="http://schemas.microsoft.com/office/drawing/2014/main" id="{E2E08098-1AE1-4306-8B3E-067A1F993CC7}"/>
                      </a:ext>
                    </a:extLst>
                  </p:cNvPr>
                  <p:cNvSpPr/>
                  <p:nvPr/>
                </p:nvSpPr>
                <p:spPr>
                  <a:xfrm>
                    <a:off x="6081676" y="1776699"/>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26" name="TextBox 25">
                    <a:extLst>
                      <a:ext uri="{FF2B5EF4-FFF2-40B4-BE49-F238E27FC236}">
                        <a16:creationId xmlns:a16="http://schemas.microsoft.com/office/drawing/2014/main" id="{D511685C-D4BD-431F-B96E-EEB247887D37}"/>
                      </a:ext>
                    </a:extLst>
                  </p:cNvPr>
                  <p:cNvSpPr txBox="1"/>
                  <p:nvPr/>
                </p:nvSpPr>
                <p:spPr>
                  <a:xfrm>
                    <a:off x="5583837" y="3678275"/>
                    <a:ext cx="5187244" cy="461665"/>
                  </a:xfrm>
                  <a:prstGeom prst="rect">
                    <a:avLst/>
                  </a:prstGeom>
                  <a:noFill/>
                </p:spPr>
                <p:txBody>
                  <a:bodyPr wrap="square">
                    <a:spAutoFit/>
                  </a:bodyPr>
                  <a:lstStyle/>
                  <a:p>
                    <a:pPr algn="ctr"/>
                    <a:r>
                      <a:rPr lang="en-US" sz="2400" b="1" dirty="0">
                        <a:effectLst/>
                        <a:latin typeface="Helvetica" panose="020B0604020202020204" pitchFamily="34" charset="0"/>
                        <a:ea typeface="Calibri" panose="020F0502020204030204" pitchFamily="34" charset="0"/>
                        <a:cs typeface="Helvetica" panose="020B0604020202020204" pitchFamily="34" charset="0"/>
                      </a:rPr>
                      <a:t>Low, sufficient insemination rate</a:t>
                    </a:r>
                    <a:endParaRPr lang="en-CA" sz="2400" b="1" dirty="0">
                      <a:latin typeface="Helvetica" panose="020B0604020202020204" pitchFamily="34" charset="0"/>
                      <a:cs typeface="Helvetica" panose="020B0604020202020204" pitchFamily="34" charset="0"/>
                    </a:endParaRPr>
                  </a:p>
                </p:txBody>
              </p:sp>
              <p:cxnSp>
                <p:nvCxnSpPr>
                  <p:cNvPr id="35" name="Straight Arrow Connector 34">
                    <a:extLst>
                      <a:ext uri="{FF2B5EF4-FFF2-40B4-BE49-F238E27FC236}">
                        <a16:creationId xmlns:a16="http://schemas.microsoft.com/office/drawing/2014/main" id="{6A504E77-5E96-41F5-B28A-087CD9BA082C}"/>
                      </a:ext>
                    </a:extLst>
                  </p:cNvPr>
                  <p:cNvCxnSpPr>
                    <a:cxnSpLocks/>
                  </p:cNvCxnSpPr>
                  <p:nvPr/>
                </p:nvCxnSpPr>
                <p:spPr>
                  <a:xfrm flipH="1">
                    <a:off x="8138697" y="2763033"/>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pic>
              <p:nvPicPr>
                <p:cNvPr id="48" name="Graphic 47" descr="Female with solid fill">
                  <a:extLst>
                    <a:ext uri="{FF2B5EF4-FFF2-40B4-BE49-F238E27FC236}">
                      <a16:creationId xmlns:a16="http://schemas.microsoft.com/office/drawing/2014/main" id="{3F5680B4-C402-4053-9A2C-0AE7BA0B49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7520" y="2707172"/>
                  <a:ext cx="477018" cy="477018"/>
                </a:xfrm>
                <a:prstGeom prst="rect">
                  <a:avLst/>
                </a:prstGeom>
              </p:spPr>
            </p:pic>
            <p:pic>
              <p:nvPicPr>
                <p:cNvPr id="52" name="Graphic 51" descr="Male with solid fill">
                  <a:extLst>
                    <a:ext uri="{FF2B5EF4-FFF2-40B4-BE49-F238E27FC236}">
                      <a16:creationId xmlns:a16="http://schemas.microsoft.com/office/drawing/2014/main" id="{4ED33D89-CA5A-4061-B517-7D81A3334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5977" y="2750288"/>
                  <a:ext cx="434980" cy="434980"/>
                </a:xfrm>
                <a:prstGeom prst="rect">
                  <a:avLst/>
                </a:prstGeom>
              </p:spPr>
            </p:pic>
          </p:grpSp>
          <p:sp>
            <p:nvSpPr>
              <p:cNvPr id="135" name="TextBox 134">
                <a:extLst>
                  <a:ext uri="{FF2B5EF4-FFF2-40B4-BE49-F238E27FC236}">
                    <a16:creationId xmlns:a16="http://schemas.microsoft.com/office/drawing/2014/main" id="{6270A49B-12CC-8B24-C3E5-7DA6E47AF1D8}"/>
                  </a:ext>
                </a:extLst>
              </p:cNvPr>
              <p:cNvSpPr txBox="1"/>
              <p:nvPr/>
            </p:nvSpPr>
            <p:spPr>
              <a:xfrm>
                <a:off x="4394519" y="4200208"/>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Weekly insemination</a:t>
                </a:r>
                <a:endParaRPr lang="en-CA" sz="2400" dirty="0">
                  <a:latin typeface="Helvetica" panose="020B0604020202020204" pitchFamily="34" charset="0"/>
                  <a:cs typeface="Helvetica" panose="020B0604020202020204" pitchFamily="34" charset="0"/>
                </a:endParaRPr>
              </a:p>
            </p:txBody>
          </p:sp>
        </p:grpSp>
        <p:grpSp>
          <p:nvGrpSpPr>
            <p:cNvPr id="90" name="Graphic 4">
              <a:extLst>
                <a:ext uri="{FF2B5EF4-FFF2-40B4-BE49-F238E27FC236}">
                  <a16:creationId xmlns:a16="http://schemas.microsoft.com/office/drawing/2014/main" id="{204B5037-5AB3-AF3F-ACF9-406A8553B1BD}"/>
                </a:ext>
              </a:extLst>
            </p:cNvPr>
            <p:cNvGrpSpPr/>
            <p:nvPr/>
          </p:nvGrpSpPr>
          <p:grpSpPr>
            <a:xfrm>
              <a:off x="1003326" y="4030705"/>
              <a:ext cx="975528" cy="1002189"/>
              <a:chOff x="196363" y="2703207"/>
              <a:chExt cx="2699997" cy="2699997"/>
            </a:xfrm>
          </p:grpSpPr>
          <p:sp>
            <p:nvSpPr>
              <p:cNvPr id="91" name="Freeform: Shape 90">
                <a:extLst>
                  <a:ext uri="{FF2B5EF4-FFF2-40B4-BE49-F238E27FC236}">
                    <a16:creationId xmlns:a16="http://schemas.microsoft.com/office/drawing/2014/main" id="{7DE3F45C-24AE-3933-FE37-D8B7BE2D46A3}"/>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92" name="Graphic 4">
                <a:extLst>
                  <a:ext uri="{FF2B5EF4-FFF2-40B4-BE49-F238E27FC236}">
                    <a16:creationId xmlns:a16="http://schemas.microsoft.com/office/drawing/2014/main" id="{D76241BD-B430-044D-F27A-C66678D5D0AE}"/>
                  </a:ext>
                </a:extLst>
              </p:cNvPr>
              <p:cNvGrpSpPr/>
              <p:nvPr/>
            </p:nvGrpSpPr>
            <p:grpSpPr>
              <a:xfrm>
                <a:off x="320422" y="2772840"/>
                <a:ext cx="2451841" cy="2560724"/>
                <a:chOff x="320422" y="2772840"/>
                <a:chExt cx="2451841" cy="2560724"/>
              </a:xfrm>
              <a:solidFill>
                <a:srgbClr val="000000"/>
              </a:solidFill>
            </p:grpSpPr>
            <p:grpSp>
              <p:nvGrpSpPr>
                <p:cNvPr id="93" name="Graphic 4">
                  <a:extLst>
                    <a:ext uri="{FF2B5EF4-FFF2-40B4-BE49-F238E27FC236}">
                      <a16:creationId xmlns:a16="http://schemas.microsoft.com/office/drawing/2014/main" id="{9651CE93-B971-77EB-D34E-BE421CA945A8}"/>
                    </a:ext>
                  </a:extLst>
                </p:cNvPr>
                <p:cNvGrpSpPr/>
                <p:nvPr/>
              </p:nvGrpSpPr>
              <p:grpSpPr>
                <a:xfrm>
                  <a:off x="816990" y="3125646"/>
                  <a:ext cx="1605798" cy="2207918"/>
                  <a:chOff x="816990" y="3125646"/>
                  <a:chExt cx="1605798" cy="2207918"/>
                </a:xfrm>
                <a:solidFill>
                  <a:srgbClr val="000000"/>
                </a:solidFill>
              </p:grpSpPr>
              <p:sp>
                <p:nvSpPr>
                  <p:cNvPr id="122" name="Freeform: Shape 121">
                    <a:extLst>
                      <a:ext uri="{FF2B5EF4-FFF2-40B4-BE49-F238E27FC236}">
                        <a16:creationId xmlns:a16="http://schemas.microsoft.com/office/drawing/2014/main" id="{31C5042F-6D63-8D85-FAB4-C3A32B2A1F6C}"/>
                      </a:ext>
                    </a:extLst>
                  </p:cNvPr>
                  <p:cNvSpPr/>
                  <p:nvPr/>
                </p:nvSpPr>
                <p:spPr>
                  <a:xfrm rot="10800000">
                    <a:off x="816990" y="3577457"/>
                    <a:ext cx="1605798" cy="1756107"/>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0072B5"/>
                  </a:solidFill>
                  <a:ln w="16079" cap="flat">
                    <a:noFill/>
                    <a:prstDash val="solid"/>
                    <a:round/>
                  </a:ln>
                </p:spPr>
                <p:txBody>
                  <a:bodyPr rtlCol="0" anchor="ctr"/>
                  <a:lstStyle/>
                  <a:p>
                    <a:endParaRPr lang="en-CA" dirty="0"/>
                  </a:p>
                </p:txBody>
              </p:sp>
              <p:sp>
                <p:nvSpPr>
                  <p:cNvPr id="123" name="Freeform: Shape 122">
                    <a:extLst>
                      <a:ext uri="{FF2B5EF4-FFF2-40B4-BE49-F238E27FC236}">
                        <a16:creationId xmlns:a16="http://schemas.microsoft.com/office/drawing/2014/main" id="{9004CF72-D938-AC43-9CA9-55EFA8992DFE}"/>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0072B5"/>
                  </a:solidFill>
                  <a:ln w="10607" cap="flat">
                    <a:noFill/>
                    <a:prstDash val="solid"/>
                    <a:round/>
                  </a:ln>
                </p:spPr>
                <p:txBody>
                  <a:bodyPr rtlCol="0" anchor="ctr"/>
                  <a:lstStyle/>
                  <a:p>
                    <a:endParaRPr lang="en-CA"/>
                  </a:p>
                </p:txBody>
              </p:sp>
              <p:sp>
                <p:nvSpPr>
                  <p:cNvPr id="124" name="Freeform: Shape 123">
                    <a:extLst>
                      <a:ext uri="{FF2B5EF4-FFF2-40B4-BE49-F238E27FC236}">
                        <a16:creationId xmlns:a16="http://schemas.microsoft.com/office/drawing/2014/main" id="{0A1DA790-0D80-45F8-829C-9DA45A55843D}"/>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0072B5"/>
                  </a:solidFill>
                  <a:ln w="4869" cap="flat">
                    <a:noFill/>
                    <a:prstDash val="solid"/>
                    <a:round/>
                  </a:ln>
                </p:spPr>
                <p:txBody>
                  <a:bodyPr rtlCol="0" anchor="ctr"/>
                  <a:lstStyle/>
                  <a:p>
                    <a:endParaRPr lang="en-CA"/>
                  </a:p>
                </p:txBody>
              </p:sp>
              <p:sp>
                <p:nvSpPr>
                  <p:cNvPr id="125" name="Freeform: Shape 124">
                    <a:extLst>
                      <a:ext uri="{FF2B5EF4-FFF2-40B4-BE49-F238E27FC236}">
                        <a16:creationId xmlns:a16="http://schemas.microsoft.com/office/drawing/2014/main" id="{AFF8EA05-0DF5-8A8A-431A-4F3CC650F7C7}"/>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0072B5"/>
                  </a:solidFill>
                  <a:ln w="9525" cap="flat">
                    <a:noFill/>
                    <a:prstDash val="solid"/>
                    <a:round/>
                  </a:ln>
                </p:spPr>
                <p:txBody>
                  <a:bodyPr rtlCol="0" anchor="ctr"/>
                  <a:lstStyle/>
                  <a:p>
                    <a:endParaRPr lang="en-CA"/>
                  </a:p>
                </p:txBody>
              </p:sp>
            </p:grpSp>
            <p:grpSp>
              <p:nvGrpSpPr>
                <p:cNvPr id="94" name="Graphic 4">
                  <a:extLst>
                    <a:ext uri="{FF2B5EF4-FFF2-40B4-BE49-F238E27FC236}">
                      <a16:creationId xmlns:a16="http://schemas.microsoft.com/office/drawing/2014/main" id="{A24CCE12-BE98-E476-B266-B1620F4C9764}"/>
                    </a:ext>
                  </a:extLst>
                </p:cNvPr>
                <p:cNvGrpSpPr/>
                <p:nvPr/>
              </p:nvGrpSpPr>
              <p:grpSpPr>
                <a:xfrm>
                  <a:off x="320422" y="2772840"/>
                  <a:ext cx="1155763" cy="2179032"/>
                  <a:chOff x="320422" y="2772840"/>
                  <a:chExt cx="1155763" cy="2179032"/>
                </a:xfrm>
                <a:solidFill>
                  <a:srgbClr val="000000"/>
                </a:solidFill>
              </p:grpSpPr>
              <p:sp>
                <p:nvSpPr>
                  <p:cNvPr id="109" name="Freeform: Shape 108">
                    <a:extLst>
                      <a:ext uri="{FF2B5EF4-FFF2-40B4-BE49-F238E27FC236}">
                        <a16:creationId xmlns:a16="http://schemas.microsoft.com/office/drawing/2014/main" id="{731DF2D2-B3F6-A347-8D8E-2AEA8B3ABA65}"/>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0072B5"/>
                  </a:solidFill>
                  <a:ln w="9525" cap="flat">
                    <a:noFill/>
                    <a:prstDash val="solid"/>
                    <a:round/>
                  </a:ln>
                </p:spPr>
                <p:txBody>
                  <a:bodyPr rtlCol="0" anchor="ctr"/>
                  <a:lstStyle/>
                  <a:p>
                    <a:endParaRPr lang="en-CA"/>
                  </a:p>
                </p:txBody>
              </p:sp>
              <p:sp>
                <p:nvSpPr>
                  <p:cNvPr id="110" name="Freeform: Shape 109">
                    <a:extLst>
                      <a:ext uri="{FF2B5EF4-FFF2-40B4-BE49-F238E27FC236}">
                        <a16:creationId xmlns:a16="http://schemas.microsoft.com/office/drawing/2014/main" id="{12A1D694-4D65-CAA5-55D3-00E7998915B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0072B5"/>
                  </a:solidFill>
                  <a:ln w="9525" cap="flat">
                    <a:noFill/>
                    <a:prstDash val="solid"/>
                    <a:round/>
                  </a:ln>
                </p:spPr>
                <p:txBody>
                  <a:bodyPr rtlCol="0" anchor="ctr"/>
                  <a:lstStyle/>
                  <a:p>
                    <a:endParaRPr lang="en-CA"/>
                  </a:p>
                </p:txBody>
              </p:sp>
              <p:sp>
                <p:nvSpPr>
                  <p:cNvPr id="111" name="Freeform: Shape 110">
                    <a:extLst>
                      <a:ext uri="{FF2B5EF4-FFF2-40B4-BE49-F238E27FC236}">
                        <a16:creationId xmlns:a16="http://schemas.microsoft.com/office/drawing/2014/main" id="{09A8BBC2-6B64-4A21-6073-F1147E5C7CC3}"/>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0072B5"/>
                  </a:solidFill>
                  <a:ln w="9525" cap="flat">
                    <a:noFill/>
                    <a:prstDash val="solid"/>
                    <a:round/>
                  </a:ln>
                </p:spPr>
                <p:txBody>
                  <a:bodyPr rtlCol="0" anchor="ctr"/>
                  <a:lstStyle/>
                  <a:p>
                    <a:endParaRPr lang="en-CA"/>
                  </a:p>
                </p:txBody>
              </p:sp>
              <p:sp>
                <p:nvSpPr>
                  <p:cNvPr id="112" name="Freeform: Shape 111">
                    <a:extLst>
                      <a:ext uri="{FF2B5EF4-FFF2-40B4-BE49-F238E27FC236}">
                        <a16:creationId xmlns:a16="http://schemas.microsoft.com/office/drawing/2014/main" id="{38065BA8-AAFD-78ED-8A33-E65E3BC40A5A}"/>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0072B5"/>
                  </a:solidFill>
                  <a:ln w="9525" cap="flat">
                    <a:noFill/>
                    <a:prstDash val="solid"/>
                    <a:round/>
                  </a:ln>
                </p:spPr>
                <p:txBody>
                  <a:bodyPr rtlCol="0" anchor="ctr"/>
                  <a:lstStyle/>
                  <a:p>
                    <a:endParaRPr lang="en-CA" dirty="0"/>
                  </a:p>
                </p:txBody>
              </p:sp>
              <p:sp>
                <p:nvSpPr>
                  <p:cNvPr id="113" name="Freeform: Shape 112">
                    <a:extLst>
                      <a:ext uri="{FF2B5EF4-FFF2-40B4-BE49-F238E27FC236}">
                        <a16:creationId xmlns:a16="http://schemas.microsoft.com/office/drawing/2014/main" id="{F413D704-FE32-DF51-C338-CCE7238E4C38}"/>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0072B5"/>
                  </a:solidFill>
                  <a:ln w="9525" cap="flat">
                    <a:noFill/>
                    <a:prstDash val="solid"/>
                    <a:round/>
                  </a:ln>
                </p:spPr>
                <p:txBody>
                  <a:bodyPr rtlCol="0" anchor="ctr"/>
                  <a:lstStyle/>
                  <a:p>
                    <a:endParaRPr lang="en-CA"/>
                  </a:p>
                </p:txBody>
              </p:sp>
              <p:sp>
                <p:nvSpPr>
                  <p:cNvPr id="114" name="Freeform: Shape 113">
                    <a:extLst>
                      <a:ext uri="{FF2B5EF4-FFF2-40B4-BE49-F238E27FC236}">
                        <a16:creationId xmlns:a16="http://schemas.microsoft.com/office/drawing/2014/main" id="{9E24B94A-20F1-540D-9B69-05F4B0B9B4E6}"/>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0072B5"/>
                  </a:solidFill>
                  <a:ln w="9525" cap="flat">
                    <a:noFill/>
                    <a:prstDash val="solid"/>
                    <a:round/>
                  </a:ln>
                </p:spPr>
                <p:txBody>
                  <a:bodyPr rtlCol="0" anchor="ctr"/>
                  <a:lstStyle/>
                  <a:p>
                    <a:endParaRPr lang="en-CA"/>
                  </a:p>
                </p:txBody>
              </p:sp>
              <p:sp>
                <p:nvSpPr>
                  <p:cNvPr id="115" name="Freeform: Shape 114">
                    <a:extLst>
                      <a:ext uri="{FF2B5EF4-FFF2-40B4-BE49-F238E27FC236}">
                        <a16:creationId xmlns:a16="http://schemas.microsoft.com/office/drawing/2014/main" id="{DF8EC5BA-8B56-AAB3-409F-48BD932017B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0072B5"/>
                  </a:solidFill>
                  <a:ln w="9525" cap="flat">
                    <a:noFill/>
                    <a:prstDash val="solid"/>
                    <a:round/>
                  </a:ln>
                </p:spPr>
                <p:txBody>
                  <a:bodyPr rtlCol="0" anchor="ctr"/>
                  <a:lstStyle/>
                  <a:p>
                    <a:endParaRPr lang="en-CA"/>
                  </a:p>
                </p:txBody>
              </p:sp>
              <p:sp>
                <p:nvSpPr>
                  <p:cNvPr id="116" name="Freeform: Shape 115">
                    <a:extLst>
                      <a:ext uri="{FF2B5EF4-FFF2-40B4-BE49-F238E27FC236}">
                        <a16:creationId xmlns:a16="http://schemas.microsoft.com/office/drawing/2014/main" id="{8C980C97-675D-CC4A-8BE4-89C0B21FFA2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0072B5"/>
                  </a:solidFill>
                  <a:ln w="9525" cap="flat">
                    <a:noFill/>
                    <a:prstDash val="solid"/>
                    <a:round/>
                  </a:ln>
                </p:spPr>
                <p:txBody>
                  <a:bodyPr rtlCol="0" anchor="ctr"/>
                  <a:lstStyle/>
                  <a:p>
                    <a:endParaRPr lang="en-CA"/>
                  </a:p>
                </p:txBody>
              </p:sp>
              <p:sp>
                <p:nvSpPr>
                  <p:cNvPr id="117" name="Freeform: Shape 116">
                    <a:extLst>
                      <a:ext uri="{FF2B5EF4-FFF2-40B4-BE49-F238E27FC236}">
                        <a16:creationId xmlns:a16="http://schemas.microsoft.com/office/drawing/2014/main" id="{0DCCA2A8-BA90-92EC-A41B-D4D1E5377DA4}"/>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0072B5"/>
                  </a:solidFill>
                  <a:ln w="9525" cap="flat">
                    <a:noFill/>
                    <a:prstDash val="solid"/>
                    <a:round/>
                  </a:ln>
                </p:spPr>
                <p:txBody>
                  <a:bodyPr rtlCol="0" anchor="ctr"/>
                  <a:lstStyle/>
                  <a:p>
                    <a:endParaRPr lang="en-CA"/>
                  </a:p>
                </p:txBody>
              </p:sp>
              <p:sp>
                <p:nvSpPr>
                  <p:cNvPr id="118" name="Freeform: Shape 117">
                    <a:extLst>
                      <a:ext uri="{FF2B5EF4-FFF2-40B4-BE49-F238E27FC236}">
                        <a16:creationId xmlns:a16="http://schemas.microsoft.com/office/drawing/2014/main" id="{E5C47DA7-A752-75C9-50EE-D715CCB1152E}"/>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0072B5"/>
                  </a:solidFill>
                  <a:ln w="9525" cap="flat">
                    <a:noFill/>
                    <a:prstDash val="solid"/>
                    <a:round/>
                  </a:ln>
                </p:spPr>
                <p:txBody>
                  <a:bodyPr rtlCol="0" anchor="ctr"/>
                  <a:lstStyle/>
                  <a:p>
                    <a:endParaRPr lang="en-CA"/>
                  </a:p>
                </p:txBody>
              </p:sp>
              <p:sp>
                <p:nvSpPr>
                  <p:cNvPr id="119" name="Freeform: Shape 118">
                    <a:extLst>
                      <a:ext uri="{FF2B5EF4-FFF2-40B4-BE49-F238E27FC236}">
                        <a16:creationId xmlns:a16="http://schemas.microsoft.com/office/drawing/2014/main" id="{2C2307C4-34FB-06D7-C322-F5A5F6B513A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0072B5"/>
                  </a:solidFill>
                  <a:ln w="9525" cap="flat">
                    <a:noFill/>
                    <a:prstDash val="solid"/>
                    <a:round/>
                  </a:ln>
                </p:spPr>
                <p:txBody>
                  <a:bodyPr rtlCol="0" anchor="ctr"/>
                  <a:lstStyle/>
                  <a:p>
                    <a:endParaRPr lang="en-CA"/>
                  </a:p>
                </p:txBody>
              </p:sp>
              <p:sp>
                <p:nvSpPr>
                  <p:cNvPr id="120" name="Freeform: Shape 119">
                    <a:extLst>
                      <a:ext uri="{FF2B5EF4-FFF2-40B4-BE49-F238E27FC236}">
                        <a16:creationId xmlns:a16="http://schemas.microsoft.com/office/drawing/2014/main" id="{0D387A66-5D39-9B09-D33E-2B92BB800743}"/>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0072B5"/>
                  </a:solidFill>
                  <a:ln w="9525" cap="flat">
                    <a:noFill/>
                    <a:prstDash val="solid"/>
                    <a:round/>
                  </a:ln>
                </p:spPr>
                <p:txBody>
                  <a:bodyPr rtlCol="0" anchor="ctr"/>
                  <a:lstStyle/>
                  <a:p>
                    <a:endParaRPr lang="en-CA"/>
                  </a:p>
                </p:txBody>
              </p:sp>
              <p:sp>
                <p:nvSpPr>
                  <p:cNvPr id="121" name="Freeform: Shape 120">
                    <a:extLst>
                      <a:ext uri="{FF2B5EF4-FFF2-40B4-BE49-F238E27FC236}">
                        <a16:creationId xmlns:a16="http://schemas.microsoft.com/office/drawing/2014/main" id="{82390796-2FCD-3DA3-CF6E-A82055AF6E72}"/>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0072B5"/>
                  </a:solidFill>
                  <a:ln w="9525" cap="flat">
                    <a:noFill/>
                    <a:prstDash val="solid"/>
                    <a:round/>
                  </a:ln>
                </p:spPr>
                <p:txBody>
                  <a:bodyPr rtlCol="0" anchor="ctr"/>
                  <a:lstStyle/>
                  <a:p>
                    <a:endParaRPr lang="en-CA"/>
                  </a:p>
                </p:txBody>
              </p:sp>
            </p:grpSp>
            <p:grpSp>
              <p:nvGrpSpPr>
                <p:cNvPr id="95" name="Graphic 4">
                  <a:extLst>
                    <a:ext uri="{FF2B5EF4-FFF2-40B4-BE49-F238E27FC236}">
                      <a16:creationId xmlns:a16="http://schemas.microsoft.com/office/drawing/2014/main" id="{1E3F7147-17B7-C7CB-2034-D5301443EB70}"/>
                    </a:ext>
                  </a:extLst>
                </p:cNvPr>
                <p:cNvGrpSpPr/>
                <p:nvPr/>
              </p:nvGrpSpPr>
              <p:grpSpPr>
                <a:xfrm>
                  <a:off x="1616500" y="2772840"/>
                  <a:ext cx="1155763" cy="2179032"/>
                  <a:chOff x="1616500" y="2772840"/>
                  <a:chExt cx="1155763" cy="2179032"/>
                </a:xfrm>
                <a:solidFill>
                  <a:srgbClr val="000000"/>
                </a:solidFill>
              </p:grpSpPr>
              <p:sp>
                <p:nvSpPr>
                  <p:cNvPr id="96" name="Freeform: Shape 95">
                    <a:extLst>
                      <a:ext uri="{FF2B5EF4-FFF2-40B4-BE49-F238E27FC236}">
                        <a16:creationId xmlns:a16="http://schemas.microsoft.com/office/drawing/2014/main" id="{4E12AE14-D94D-62C9-E1A1-2B86DBB20344}"/>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0072B5"/>
                  </a:solidFill>
                  <a:ln w="9525"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1357967C-B8AB-8DCC-1926-858581732193}"/>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0072B5"/>
                  </a:solidFill>
                  <a:ln w="9525"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97678FC7-9E86-BEE6-8405-C6CBA465AD9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0072B5"/>
                  </a:solidFill>
                  <a:ln w="9525" cap="flat">
                    <a:noFill/>
                    <a:prstDash val="solid"/>
                    <a:round/>
                  </a:ln>
                </p:spPr>
                <p:txBody>
                  <a:bodyPr rtlCol="0" anchor="ctr"/>
                  <a:lstStyle/>
                  <a:p>
                    <a:endParaRPr lang="en-CA" dirty="0"/>
                  </a:p>
                </p:txBody>
              </p:sp>
              <p:sp>
                <p:nvSpPr>
                  <p:cNvPr id="99" name="Freeform: Shape 98">
                    <a:extLst>
                      <a:ext uri="{FF2B5EF4-FFF2-40B4-BE49-F238E27FC236}">
                        <a16:creationId xmlns:a16="http://schemas.microsoft.com/office/drawing/2014/main" id="{665C65FF-D73B-25DF-66E9-B68D028A834F}"/>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0072B5"/>
                  </a:solidFill>
                  <a:ln w="9525" cap="flat">
                    <a:noFill/>
                    <a:prstDash val="solid"/>
                    <a:round/>
                  </a:ln>
                </p:spPr>
                <p:txBody>
                  <a:bodyPr rtlCol="0" anchor="ctr"/>
                  <a:lstStyle/>
                  <a:p>
                    <a:endParaRPr lang="en-CA"/>
                  </a:p>
                </p:txBody>
              </p:sp>
              <p:sp>
                <p:nvSpPr>
                  <p:cNvPr id="100" name="Freeform: Shape 99">
                    <a:extLst>
                      <a:ext uri="{FF2B5EF4-FFF2-40B4-BE49-F238E27FC236}">
                        <a16:creationId xmlns:a16="http://schemas.microsoft.com/office/drawing/2014/main" id="{D58DEE3E-EA90-ADA4-53F5-B048C910A1EA}"/>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0072B5"/>
                  </a:solidFill>
                  <a:ln w="9525" cap="flat">
                    <a:noFill/>
                    <a:prstDash val="solid"/>
                    <a:round/>
                  </a:ln>
                </p:spPr>
                <p:txBody>
                  <a:bodyPr rtlCol="0" anchor="ctr"/>
                  <a:lstStyle/>
                  <a:p>
                    <a:endParaRPr lang="en-CA"/>
                  </a:p>
                </p:txBody>
              </p:sp>
              <p:sp>
                <p:nvSpPr>
                  <p:cNvPr id="101" name="Freeform: Shape 100">
                    <a:extLst>
                      <a:ext uri="{FF2B5EF4-FFF2-40B4-BE49-F238E27FC236}">
                        <a16:creationId xmlns:a16="http://schemas.microsoft.com/office/drawing/2014/main" id="{763652F0-D977-EA49-D6A4-5105F2AE377C}"/>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0072B5"/>
                  </a:solidFill>
                  <a:ln w="9525" cap="flat">
                    <a:noFill/>
                    <a:prstDash val="solid"/>
                    <a:round/>
                  </a:ln>
                </p:spPr>
                <p:txBody>
                  <a:bodyPr rtlCol="0" anchor="ctr"/>
                  <a:lstStyle/>
                  <a:p>
                    <a:endParaRPr lang="en-CA"/>
                  </a:p>
                </p:txBody>
              </p:sp>
              <p:sp>
                <p:nvSpPr>
                  <p:cNvPr id="102" name="Freeform: Shape 101">
                    <a:extLst>
                      <a:ext uri="{FF2B5EF4-FFF2-40B4-BE49-F238E27FC236}">
                        <a16:creationId xmlns:a16="http://schemas.microsoft.com/office/drawing/2014/main" id="{8414C3C7-CB56-737C-E7DD-C325C2977956}"/>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0072B5"/>
                  </a:solidFill>
                  <a:ln w="9525" cap="flat">
                    <a:noFill/>
                    <a:prstDash val="solid"/>
                    <a:round/>
                  </a:ln>
                </p:spPr>
                <p:txBody>
                  <a:bodyPr rtlCol="0" anchor="ctr"/>
                  <a:lstStyle/>
                  <a:p>
                    <a:endParaRPr lang="en-CA"/>
                  </a:p>
                </p:txBody>
              </p:sp>
              <p:sp>
                <p:nvSpPr>
                  <p:cNvPr id="103" name="Freeform: Shape 102">
                    <a:extLst>
                      <a:ext uri="{FF2B5EF4-FFF2-40B4-BE49-F238E27FC236}">
                        <a16:creationId xmlns:a16="http://schemas.microsoft.com/office/drawing/2014/main" id="{9AA1793B-6A2C-FBB0-F31E-D721C03132F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0072B5"/>
                  </a:solidFill>
                  <a:ln w="9525" cap="flat">
                    <a:noFill/>
                    <a:prstDash val="solid"/>
                    <a:round/>
                  </a:ln>
                </p:spPr>
                <p:txBody>
                  <a:bodyPr rtlCol="0" anchor="ctr"/>
                  <a:lstStyle/>
                  <a:p>
                    <a:endParaRPr lang="en-CA"/>
                  </a:p>
                </p:txBody>
              </p:sp>
              <p:sp>
                <p:nvSpPr>
                  <p:cNvPr id="104" name="Freeform: Shape 103">
                    <a:extLst>
                      <a:ext uri="{FF2B5EF4-FFF2-40B4-BE49-F238E27FC236}">
                        <a16:creationId xmlns:a16="http://schemas.microsoft.com/office/drawing/2014/main" id="{2EBCF94B-7B86-8A06-B05C-D751844BC8DE}"/>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0072B5"/>
                  </a:solidFill>
                  <a:ln w="9525" cap="flat">
                    <a:noFill/>
                    <a:prstDash val="solid"/>
                    <a:round/>
                  </a:ln>
                </p:spPr>
                <p:txBody>
                  <a:bodyPr rtlCol="0" anchor="ctr"/>
                  <a:lstStyle/>
                  <a:p>
                    <a:endParaRPr lang="en-CA"/>
                  </a:p>
                </p:txBody>
              </p:sp>
              <p:sp>
                <p:nvSpPr>
                  <p:cNvPr id="105" name="Freeform: Shape 104">
                    <a:extLst>
                      <a:ext uri="{FF2B5EF4-FFF2-40B4-BE49-F238E27FC236}">
                        <a16:creationId xmlns:a16="http://schemas.microsoft.com/office/drawing/2014/main" id="{1C46BED7-581E-9815-287D-AEBF31016223}"/>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0072B5"/>
                  </a:solidFill>
                  <a:ln w="9525" cap="flat">
                    <a:noFill/>
                    <a:prstDash val="solid"/>
                    <a:round/>
                  </a:ln>
                </p:spPr>
                <p:txBody>
                  <a:bodyPr rtlCol="0" anchor="ctr"/>
                  <a:lstStyle/>
                  <a:p>
                    <a:endParaRPr lang="en-CA"/>
                  </a:p>
                </p:txBody>
              </p:sp>
              <p:sp>
                <p:nvSpPr>
                  <p:cNvPr id="106" name="Freeform: Shape 105">
                    <a:extLst>
                      <a:ext uri="{FF2B5EF4-FFF2-40B4-BE49-F238E27FC236}">
                        <a16:creationId xmlns:a16="http://schemas.microsoft.com/office/drawing/2014/main" id="{4AD85436-AE40-4B81-607C-752068314B6F}"/>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0072B5"/>
                  </a:solidFill>
                  <a:ln w="9525" cap="flat">
                    <a:noFill/>
                    <a:prstDash val="solid"/>
                    <a:round/>
                  </a:ln>
                </p:spPr>
                <p:txBody>
                  <a:bodyPr rtlCol="0" anchor="ctr"/>
                  <a:lstStyle/>
                  <a:p>
                    <a:endParaRPr lang="en-CA"/>
                  </a:p>
                </p:txBody>
              </p:sp>
              <p:sp>
                <p:nvSpPr>
                  <p:cNvPr id="107" name="Freeform: Shape 106">
                    <a:extLst>
                      <a:ext uri="{FF2B5EF4-FFF2-40B4-BE49-F238E27FC236}">
                        <a16:creationId xmlns:a16="http://schemas.microsoft.com/office/drawing/2014/main" id="{07C5E39E-E3E0-12DE-2BCE-A8D3D61115CC}"/>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0072B5"/>
                  </a:solidFill>
                  <a:ln w="9525" cap="flat">
                    <a:noFill/>
                    <a:prstDash val="solid"/>
                    <a:round/>
                  </a:ln>
                </p:spPr>
                <p:txBody>
                  <a:bodyPr rtlCol="0" anchor="ctr"/>
                  <a:lstStyle/>
                  <a:p>
                    <a:endParaRPr lang="en-CA"/>
                  </a:p>
                </p:txBody>
              </p:sp>
              <p:sp>
                <p:nvSpPr>
                  <p:cNvPr id="108" name="Freeform: Shape 107">
                    <a:extLst>
                      <a:ext uri="{FF2B5EF4-FFF2-40B4-BE49-F238E27FC236}">
                        <a16:creationId xmlns:a16="http://schemas.microsoft.com/office/drawing/2014/main" id="{79039C83-3309-62E8-A21D-DB9EDD968480}"/>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0072B5"/>
                  </a:solidFill>
                  <a:ln w="9525" cap="flat">
                    <a:noFill/>
                    <a:prstDash val="solid"/>
                    <a:round/>
                  </a:ln>
                </p:spPr>
                <p:txBody>
                  <a:bodyPr rtlCol="0" anchor="ctr"/>
                  <a:lstStyle/>
                  <a:p>
                    <a:endParaRPr lang="en-CA"/>
                  </a:p>
                </p:txBody>
              </p:sp>
            </p:grpSp>
          </p:grpSp>
        </p:grpSp>
        <p:pic>
          <p:nvPicPr>
            <p:cNvPr id="126" name="Graphic 125" descr="Female with solid fill">
              <a:extLst>
                <a:ext uri="{FF2B5EF4-FFF2-40B4-BE49-F238E27FC236}">
                  <a16:creationId xmlns:a16="http://schemas.microsoft.com/office/drawing/2014/main" id="{A89AF33D-9E14-9F6F-8CD3-B605944634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8230" y="4436286"/>
              <a:ext cx="477018" cy="477018"/>
            </a:xfrm>
            <a:prstGeom prst="rect">
              <a:avLst/>
            </a:prstGeom>
          </p:spPr>
        </p:pic>
      </p:grpSp>
      <p:grpSp>
        <p:nvGrpSpPr>
          <p:cNvPr id="12" name="Group 11">
            <a:extLst>
              <a:ext uri="{FF2B5EF4-FFF2-40B4-BE49-F238E27FC236}">
                <a16:creationId xmlns:a16="http://schemas.microsoft.com/office/drawing/2014/main" id="{94F44E1F-CF25-BB5C-8A57-C7D98A826DFE}"/>
              </a:ext>
            </a:extLst>
          </p:cNvPr>
          <p:cNvGrpSpPr/>
          <p:nvPr/>
        </p:nvGrpSpPr>
        <p:grpSpPr>
          <a:xfrm>
            <a:off x="5942785" y="4104194"/>
            <a:ext cx="5582863" cy="1250230"/>
            <a:chOff x="5788331" y="4045284"/>
            <a:chExt cx="5582863" cy="1250230"/>
          </a:xfrm>
        </p:grpSpPr>
        <p:grpSp>
          <p:nvGrpSpPr>
            <p:cNvPr id="10" name="Group 9">
              <a:extLst>
                <a:ext uri="{FF2B5EF4-FFF2-40B4-BE49-F238E27FC236}">
                  <a16:creationId xmlns:a16="http://schemas.microsoft.com/office/drawing/2014/main" id="{3E4AF0D6-2FA0-07D7-1D67-E3C8F0908CE1}"/>
                </a:ext>
              </a:extLst>
            </p:cNvPr>
            <p:cNvGrpSpPr/>
            <p:nvPr/>
          </p:nvGrpSpPr>
          <p:grpSpPr>
            <a:xfrm>
              <a:off x="7284751" y="4045284"/>
              <a:ext cx="4086443" cy="1250230"/>
              <a:chOff x="7151381" y="4119731"/>
              <a:chExt cx="4086443" cy="1250230"/>
            </a:xfrm>
          </p:grpSpPr>
          <p:grpSp>
            <p:nvGrpSpPr>
              <p:cNvPr id="8" name="Group 7">
                <a:extLst>
                  <a:ext uri="{FF2B5EF4-FFF2-40B4-BE49-F238E27FC236}">
                    <a16:creationId xmlns:a16="http://schemas.microsoft.com/office/drawing/2014/main" id="{3EAE432F-C508-85DA-4ACC-C567A1487E05}"/>
                  </a:ext>
                </a:extLst>
              </p:cNvPr>
              <p:cNvGrpSpPr/>
              <p:nvPr/>
            </p:nvGrpSpPr>
            <p:grpSpPr>
              <a:xfrm>
                <a:off x="7151381" y="4119731"/>
                <a:ext cx="1988879" cy="1250230"/>
                <a:chOff x="6985127" y="4187506"/>
                <a:chExt cx="1988879" cy="1250230"/>
              </a:xfrm>
            </p:grpSpPr>
            <p:pic>
              <p:nvPicPr>
                <p:cNvPr id="136" name="Graphic 135">
                  <a:extLst>
                    <a:ext uri="{FF2B5EF4-FFF2-40B4-BE49-F238E27FC236}">
                      <a16:creationId xmlns:a16="http://schemas.microsoft.com/office/drawing/2014/main" id="{022A607F-526E-32B9-8C17-0201E9FEC0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85127" y="4187506"/>
                  <a:ext cx="1131354" cy="1131354"/>
                </a:xfrm>
                <a:prstGeom prst="rect">
                  <a:avLst/>
                </a:prstGeom>
              </p:spPr>
            </p:pic>
            <p:pic>
              <p:nvPicPr>
                <p:cNvPr id="137" name="Graphic 136" descr="Male with solid fill">
                  <a:extLst>
                    <a:ext uri="{FF2B5EF4-FFF2-40B4-BE49-F238E27FC236}">
                      <a16:creationId xmlns:a16="http://schemas.microsoft.com/office/drawing/2014/main" id="{A3798544-CAB3-7D8F-3999-1BF3328DC7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1273" y="4693824"/>
                  <a:ext cx="434980" cy="434980"/>
                </a:xfrm>
                <a:prstGeom prst="rect">
                  <a:avLst/>
                </a:prstGeom>
              </p:spPr>
            </p:pic>
            <p:pic>
              <p:nvPicPr>
                <p:cNvPr id="138" name="Picture 137" descr="Logo&#10;&#10;Description automatically generated with medium confidence">
                  <a:extLst>
                    <a:ext uri="{FF2B5EF4-FFF2-40B4-BE49-F238E27FC236}">
                      <a16:creationId xmlns:a16="http://schemas.microsoft.com/office/drawing/2014/main" id="{DCCB7B00-D08D-A7DB-7A25-FA3E1F41188B}"/>
                    </a:ext>
                  </a:extLst>
                </p:cNvPr>
                <p:cNvPicPr>
                  <a:picLocks noChangeAspect="1"/>
                </p:cNvPicPr>
                <p:nvPr/>
              </p:nvPicPr>
              <p:blipFill rotWithShape="1">
                <a:blip r:embed="rId11">
                  <a:extLst>
                    <a:ext uri="{28A0092B-C50C-407E-A947-70E740481C1C}">
                      <a14:useLocalDpi xmlns:a14="http://schemas.microsoft.com/office/drawing/2010/main" val="0"/>
                    </a:ext>
                  </a:extLst>
                </a:blip>
                <a:srcRect b="15479"/>
                <a:stretch/>
              </p:blipFill>
              <p:spPr>
                <a:xfrm rot="735916">
                  <a:off x="7639758" y="4437690"/>
                  <a:ext cx="1334248" cy="1000046"/>
                </a:xfrm>
                <a:prstGeom prst="rect">
                  <a:avLst/>
                </a:prstGeom>
              </p:spPr>
            </p:pic>
          </p:grpSp>
          <p:sp>
            <p:nvSpPr>
              <p:cNvPr id="139" name="TextBox 138">
                <a:extLst>
                  <a:ext uri="{FF2B5EF4-FFF2-40B4-BE49-F238E27FC236}">
                    <a16:creationId xmlns:a16="http://schemas.microsoft.com/office/drawing/2014/main" id="{F0F3521A-7D5A-4C23-F6AD-DADFF193902F}"/>
                  </a:ext>
                </a:extLst>
              </p:cNvPr>
              <p:cNvSpPr txBox="1"/>
              <p:nvPr/>
            </p:nvSpPr>
            <p:spPr>
              <a:xfrm>
                <a:off x="9286515" y="4334113"/>
                <a:ext cx="1951309"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Daily harassment</a:t>
                </a:r>
                <a:endParaRPr lang="en-CA" sz="2400" dirty="0">
                  <a:latin typeface="Helvetica" panose="020B0604020202020204" pitchFamily="34" charset="0"/>
                  <a:cs typeface="Helvetica" panose="020B0604020202020204" pitchFamily="34" charset="0"/>
                </a:endParaRPr>
              </a:p>
            </p:txBody>
          </p:sp>
        </p:grpSp>
        <p:sp>
          <p:nvSpPr>
            <p:cNvPr id="140" name="TextBox 139">
              <a:extLst>
                <a:ext uri="{FF2B5EF4-FFF2-40B4-BE49-F238E27FC236}">
                  <a16:creationId xmlns:a16="http://schemas.microsoft.com/office/drawing/2014/main" id="{2E6160A5-7CFD-BE8A-8F4F-F72937B04341}"/>
                </a:ext>
              </a:extLst>
            </p:cNvPr>
            <p:cNvSpPr txBox="1"/>
            <p:nvPr/>
          </p:nvSpPr>
          <p:spPr>
            <a:xfrm>
              <a:off x="5788331" y="4339923"/>
              <a:ext cx="1951309" cy="707886"/>
            </a:xfrm>
            <a:prstGeom prst="rect">
              <a:avLst/>
            </a:prstGeom>
            <a:noFill/>
          </p:spPr>
          <p:txBody>
            <a:bodyPr wrap="square">
              <a:spAutoFit/>
            </a:bodyPr>
            <a:lstStyle/>
            <a:p>
              <a:pPr algn="ctr"/>
              <a:r>
                <a:rPr lang="en-US" sz="4000" dirty="0">
                  <a:effectLst/>
                  <a:latin typeface="Helvetica" panose="020B0604020202020204" pitchFamily="34" charset="0"/>
                  <a:ea typeface="Calibri" panose="020F0502020204030204" pitchFamily="34" charset="0"/>
                  <a:cs typeface="Helvetica" panose="020B0604020202020204" pitchFamily="34" charset="0"/>
                </a:rPr>
                <a:t>+</a:t>
              </a:r>
              <a:endParaRPr lang="en-CA" sz="40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31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A636C-D0EB-C4B0-23ED-EED816E97CCF}"/>
              </a:ext>
            </a:extLst>
          </p:cNvPr>
          <p:cNvSpPr txBox="1"/>
          <p:nvPr/>
        </p:nvSpPr>
        <p:spPr>
          <a:xfrm>
            <a:off x="323850" y="221588"/>
            <a:ext cx="11544300" cy="523220"/>
          </a:xfrm>
          <a:prstGeom prst="rect">
            <a:avLst/>
          </a:prstGeom>
          <a:noFill/>
        </p:spPr>
        <p:txBody>
          <a:bodyPr wrap="square">
            <a:spAutoFit/>
          </a:bodyPr>
          <a:lstStyle/>
          <a:p>
            <a:r>
              <a:rPr lang="en-CA" sz="2800" dirty="0">
                <a:latin typeface="Helvetica" panose="020B0604020202020204" pitchFamily="34" charset="0"/>
                <a:cs typeface="Helvetica" panose="020B0604020202020204" pitchFamily="34" charset="0"/>
              </a:rPr>
              <a:t>Low insemination rate females outlived high insemination rate females</a:t>
            </a:r>
          </a:p>
        </p:txBody>
      </p:sp>
      <p:grpSp>
        <p:nvGrpSpPr>
          <p:cNvPr id="91" name="Group 90">
            <a:extLst>
              <a:ext uri="{FF2B5EF4-FFF2-40B4-BE49-F238E27FC236}">
                <a16:creationId xmlns:a16="http://schemas.microsoft.com/office/drawing/2014/main" id="{27FB4EA4-5899-EBB0-56EB-108B82A4525B}"/>
              </a:ext>
            </a:extLst>
          </p:cNvPr>
          <p:cNvGrpSpPr/>
          <p:nvPr/>
        </p:nvGrpSpPr>
        <p:grpSpPr>
          <a:xfrm>
            <a:off x="8616683" y="2967335"/>
            <a:ext cx="3434640" cy="909375"/>
            <a:chOff x="8616683" y="2967335"/>
            <a:chExt cx="3434640" cy="909375"/>
          </a:xfrm>
        </p:grpSpPr>
        <p:sp>
          <p:nvSpPr>
            <p:cNvPr id="86" name="TextBox 85">
              <a:extLst>
                <a:ext uri="{FF2B5EF4-FFF2-40B4-BE49-F238E27FC236}">
                  <a16:creationId xmlns:a16="http://schemas.microsoft.com/office/drawing/2014/main" id="{41089E13-200B-235E-B0A1-9A1ED42E1C95}"/>
                </a:ext>
              </a:extLst>
            </p:cNvPr>
            <p:cNvSpPr txBox="1"/>
            <p:nvPr/>
          </p:nvSpPr>
          <p:spPr>
            <a:xfrm>
              <a:off x="8653260" y="296733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High insemination</a:t>
              </a:r>
            </a:p>
          </p:txBody>
        </p:sp>
        <p:sp>
          <p:nvSpPr>
            <p:cNvPr id="87" name="TextBox 86">
              <a:extLst>
                <a:ext uri="{FF2B5EF4-FFF2-40B4-BE49-F238E27FC236}">
                  <a16:creationId xmlns:a16="http://schemas.microsoft.com/office/drawing/2014/main" id="{3A9C050B-0CEB-02EB-5159-E376E0441B3E}"/>
                </a:ext>
              </a:extLst>
            </p:cNvPr>
            <p:cNvSpPr txBox="1"/>
            <p:nvPr/>
          </p:nvSpPr>
          <p:spPr>
            <a:xfrm>
              <a:off x="8616683" y="3415045"/>
              <a:ext cx="3398063" cy="461665"/>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Low insemination</a:t>
              </a:r>
            </a:p>
          </p:txBody>
        </p:sp>
        <p:cxnSp>
          <p:nvCxnSpPr>
            <p:cNvPr id="89" name="Straight Connector 88">
              <a:extLst>
                <a:ext uri="{FF2B5EF4-FFF2-40B4-BE49-F238E27FC236}">
                  <a16:creationId xmlns:a16="http://schemas.microsoft.com/office/drawing/2014/main" id="{ABC2E789-4F2E-8880-CDD1-2669FC9B041B}"/>
                </a:ext>
              </a:extLst>
            </p:cNvPr>
            <p:cNvCxnSpPr/>
            <p:nvPr/>
          </p:nvCxnSpPr>
          <p:spPr>
            <a:xfrm>
              <a:off x="8723598" y="3662065"/>
              <a:ext cx="253348" cy="0"/>
            </a:xfrm>
            <a:prstGeom prst="line">
              <a:avLst/>
            </a:prstGeom>
            <a:ln w="57150">
              <a:solidFill>
                <a:srgbClr val="72B1D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C9D24DB-DFF7-FCB0-FAB3-6710FB5E932A}"/>
                </a:ext>
              </a:extLst>
            </p:cNvPr>
            <p:cNvCxnSpPr/>
            <p:nvPr/>
          </p:nvCxnSpPr>
          <p:spPr>
            <a:xfrm>
              <a:off x="8714806" y="3212122"/>
              <a:ext cx="253348" cy="0"/>
            </a:xfrm>
            <a:prstGeom prst="line">
              <a:avLst/>
            </a:prstGeom>
            <a:ln w="57150">
              <a:solidFill>
                <a:srgbClr val="D07669"/>
              </a:solidFill>
            </a:ln>
          </p:spPr>
          <p:style>
            <a:lnRef idx="1">
              <a:schemeClr val="accent1"/>
            </a:lnRef>
            <a:fillRef idx="0">
              <a:schemeClr val="accent1"/>
            </a:fillRef>
            <a:effectRef idx="0">
              <a:schemeClr val="accent1"/>
            </a:effectRef>
            <a:fontRef idx="minor">
              <a:schemeClr val="tx1"/>
            </a:fontRef>
          </p:style>
        </p:cxnSp>
      </p:grpSp>
      <p:graphicFrame>
        <p:nvGraphicFramePr>
          <p:cNvPr id="92" name="Object 91">
            <a:extLst>
              <a:ext uri="{FF2B5EF4-FFF2-40B4-BE49-F238E27FC236}">
                <a16:creationId xmlns:a16="http://schemas.microsoft.com/office/drawing/2014/main" id="{B41C7C47-DC04-E8DB-A902-3CD5FBEEBCBF}"/>
              </a:ext>
            </a:extLst>
          </p:cNvPr>
          <p:cNvGraphicFramePr>
            <a:graphicFrameLocks noChangeAspect="1"/>
          </p:cNvGraphicFramePr>
          <p:nvPr>
            <p:extLst>
              <p:ext uri="{D42A27DB-BD31-4B8C-83A1-F6EECF244321}">
                <p14:modId xmlns:p14="http://schemas.microsoft.com/office/powerpoint/2010/main" val="2566855330"/>
              </p:ext>
            </p:extLst>
          </p:nvPr>
        </p:nvGraphicFramePr>
        <p:xfrm>
          <a:off x="1820863" y="942975"/>
          <a:ext cx="6503987" cy="5692775"/>
        </p:xfrm>
        <a:graphic>
          <a:graphicData uri="http://schemas.openxmlformats.org/presentationml/2006/ole">
            <mc:AlternateContent xmlns:mc="http://schemas.openxmlformats.org/markup-compatibility/2006">
              <mc:Choice xmlns:v="urn:schemas-microsoft-com:vml" Requires="v">
                <p:oleObj name="Bitmap Image" r:id="rId2" imgW="6039000" imgH="5286240" progId="PBrush">
                  <p:embed/>
                </p:oleObj>
              </mc:Choice>
              <mc:Fallback>
                <p:oleObj name="Bitmap Image" r:id="rId2" imgW="6039000" imgH="5286240" progId="PBrush">
                  <p:embed/>
                  <p:pic>
                    <p:nvPicPr>
                      <p:cNvPr id="0" name=""/>
                      <p:cNvPicPr/>
                      <p:nvPr/>
                    </p:nvPicPr>
                    <p:blipFill>
                      <a:blip r:embed="rId3"/>
                      <a:stretch>
                        <a:fillRect/>
                      </a:stretch>
                    </p:blipFill>
                    <p:spPr>
                      <a:xfrm>
                        <a:off x="1820863" y="942975"/>
                        <a:ext cx="6503987" cy="5692775"/>
                      </a:xfrm>
                      <a:prstGeom prst="rect">
                        <a:avLst/>
                      </a:prstGeom>
                    </p:spPr>
                  </p:pic>
                </p:oleObj>
              </mc:Fallback>
            </mc:AlternateContent>
          </a:graphicData>
        </a:graphic>
      </p:graphicFrame>
    </p:spTree>
    <p:extLst>
      <p:ext uri="{BB962C8B-B14F-4D97-AF65-F5344CB8AC3E}">
        <p14:creationId xmlns:p14="http://schemas.microsoft.com/office/powerpoint/2010/main" val="2612004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7D434E3-1C58-FADD-59DE-07CE29F6ADC3}"/>
              </a:ext>
            </a:extLst>
          </p:cNvPr>
          <p:cNvGrpSpPr/>
          <p:nvPr/>
        </p:nvGrpSpPr>
        <p:grpSpPr>
          <a:xfrm>
            <a:off x="3126739" y="1061269"/>
            <a:ext cx="5587782" cy="5533665"/>
            <a:chOff x="3483926" y="1204939"/>
            <a:chExt cx="5349469" cy="5285300"/>
          </a:xfrm>
        </p:grpSpPr>
        <p:sp>
          <p:nvSpPr>
            <p:cNvPr id="4" name="TextBox 3">
              <a:extLst>
                <a:ext uri="{FF2B5EF4-FFF2-40B4-BE49-F238E27FC236}">
                  <a16:creationId xmlns:a16="http://schemas.microsoft.com/office/drawing/2014/main" id="{060596A4-BB29-7013-706A-D4ABCE2376DA}"/>
                </a:ext>
              </a:extLst>
            </p:cNvPr>
            <p:cNvSpPr txBox="1"/>
            <p:nvPr/>
          </p:nvSpPr>
          <p:spPr>
            <a:xfrm rot="16200000">
              <a:off x="1458296" y="3230569"/>
              <a:ext cx="4759145"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Lifetime number of </a:t>
              </a:r>
            </a:p>
            <a:p>
              <a:pPr algn="ctr"/>
              <a:r>
                <a:rPr lang="en-CA" sz="2000" dirty="0">
                  <a:latin typeface="Helvetica" panose="020B0604020202020204" pitchFamily="34" charset="0"/>
                  <a:cs typeface="Helvetica" panose="020B0604020202020204" pitchFamily="34" charset="0"/>
                </a:rPr>
                <a:t>hatchlings produced per female</a:t>
              </a:r>
            </a:p>
          </p:txBody>
        </p:sp>
        <p:sp>
          <p:nvSpPr>
            <p:cNvPr id="12" name="TextBox 11">
              <a:extLst>
                <a:ext uri="{FF2B5EF4-FFF2-40B4-BE49-F238E27FC236}">
                  <a16:creationId xmlns:a16="http://schemas.microsoft.com/office/drawing/2014/main" id="{52FE1DB2-4A10-495C-9DB6-A8B3CD52C0BA}"/>
                </a:ext>
              </a:extLst>
            </p:cNvPr>
            <p:cNvSpPr txBox="1"/>
            <p:nvPr/>
          </p:nvSpPr>
          <p:spPr>
            <a:xfrm>
              <a:off x="4636600" y="6090129"/>
              <a:ext cx="3398063" cy="400110"/>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Insemination rate</a:t>
              </a:r>
            </a:p>
          </p:txBody>
        </p:sp>
        <p:sp>
          <p:nvSpPr>
            <p:cNvPr id="14" name="TextBox 13">
              <a:extLst>
                <a:ext uri="{FF2B5EF4-FFF2-40B4-BE49-F238E27FC236}">
                  <a16:creationId xmlns:a16="http://schemas.microsoft.com/office/drawing/2014/main" id="{243D110E-CC04-FCA6-437E-E3BB434E9444}"/>
                </a:ext>
              </a:extLst>
            </p:cNvPr>
            <p:cNvSpPr txBox="1"/>
            <p:nvPr/>
          </p:nvSpPr>
          <p:spPr>
            <a:xfrm>
              <a:off x="3837869" y="5783996"/>
              <a:ext cx="3398063" cy="369332"/>
            </a:xfrm>
            <a:prstGeom prst="rect">
              <a:avLst/>
            </a:prstGeom>
            <a:solidFill>
              <a:schemeClr val="bg1"/>
            </a:solidFill>
          </p:spPr>
          <p:txBody>
            <a:bodyPr wrap="square" rtlCol="0">
              <a:spAutoFit/>
            </a:bodyPr>
            <a:lstStyle/>
            <a:p>
              <a:pPr algn="ctr"/>
              <a:r>
                <a:rPr lang="en-CA" dirty="0">
                  <a:latin typeface="Helvetica" panose="020B0604020202020204" pitchFamily="34" charset="0"/>
                  <a:cs typeface="Helvetica" panose="020B0604020202020204" pitchFamily="34" charset="0"/>
                </a:rPr>
                <a:t>High</a:t>
              </a:r>
            </a:p>
          </p:txBody>
        </p:sp>
        <p:sp>
          <p:nvSpPr>
            <p:cNvPr id="15" name="TextBox 14">
              <a:extLst>
                <a:ext uri="{FF2B5EF4-FFF2-40B4-BE49-F238E27FC236}">
                  <a16:creationId xmlns:a16="http://schemas.microsoft.com/office/drawing/2014/main" id="{A933C655-593D-6DFE-7CEC-AE6FB8A95B8A}"/>
                </a:ext>
              </a:extLst>
            </p:cNvPr>
            <p:cNvSpPr txBox="1"/>
            <p:nvPr/>
          </p:nvSpPr>
          <p:spPr>
            <a:xfrm>
              <a:off x="5435332" y="5779419"/>
              <a:ext cx="3398063" cy="369332"/>
            </a:xfrm>
            <a:prstGeom prst="rect">
              <a:avLst/>
            </a:prstGeom>
            <a:noFill/>
          </p:spPr>
          <p:txBody>
            <a:bodyPr wrap="square" rtlCol="0">
              <a:spAutoFit/>
            </a:bodyPr>
            <a:lstStyle/>
            <a:p>
              <a:pPr algn="ctr"/>
              <a:r>
                <a:rPr lang="en-CA" dirty="0">
                  <a:latin typeface="Helvetica" panose="020B0604020202020204" pitchFamily="34" charset="0"/>
                  <a:cs typeface="Helvetica" panose="020B0604020202020204" pitchFamily="34" charset="0"/>
                </a:rPr>
                <a:t>Low</a:t>
              </a:r>
            </a:p>
          </p:txBody>
        </p:sp>
      </p:grpSp>
      <p:pic>
        <p:nvPicPr>
          <p:cNvPr id="3" name="Picture 2">
            <a:extLst>
              <a:ext uri="{FF2B5EF4-FFF2-40B4-BE49-F238E27FC236}">
                <a16:creationId xmlns:a16="http://schemas.microsoft.com/office/drawing/2014/main" id="{F3F447DB-23B8-DE8F-CB4E-3CEBECDCDE59}"/>
              </a:ext>
            </a:extLst>
          </p:cNvPr>
          <p:cNvPicPr>
            <a:picLocks noChangeAspect="1"/>
          </p:cNvPicPr>
          <p:nvPr/>
        </p:nvPicPr>
        <p:blipFill rotWithShape="1">
          <a:blip r:embed="rId2"/>
          <a:srcRect r="2626"/>
          <a:stretch/>
        </p:blipFill>
        <p:spPr>
          <a:xfrm>
            <a:off x="3849038" y="1470340"/>
            <a:ext cx="4031171" cy="4377974"/>
          </a:xfrm>
          <a:prstGeom prst="rect">
            <a:avLst/>
          </a:prstGeom>
        </p:spPr>
      </p:pic>
      <p:sp>
        <p:nvSpPr>
          <p:cNvPr id="16" name="TextBox 15">
            <a:extLst>
              <a:ext uri="{FF2B5EF4-FFF2-40B4-BE49-F238E27FC236}">
                <a16:creationId xmlns:a16="http://schemas.microsoft.com/office/drawing/2014/main" id="{5E564998-1EBA-30FC-7478-F024147DAB95}"/>
              </a:ext>
            </a:extLst>
          </p:cNvPr>
          <p:cNvSpPr txBox="1"/>
          <p:nvPr/>
        </p:nvSpPr>
        <p:spPr>
          <a:xfrm>
            <a:off x="265697" y="180133"/>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Low insemination rate females produced 20% more offspring than high insemination rate females</a:t>
            </a:r>
          </a:p>
        </p:txBody>
      </p:sp>
      <p:grpSp>
        <p:nvGrpSpPr>
          <p:cNvPr id="6" name="Group 5">
            <a:extLst>
              <a:ext uri="{FF2B5EF4-FFF2-40B4-BE49-F238E27FC236}">
                <a16:creationId xmlns:a16="http://schemas.microsoft.com/office/drawing/2014/main" id="{1F39CA33-CA79-23A6-91D0-BB5CB1B25A71}"/>
              </a:ext>
            </a:extLst>
          </p:cNvPr>
          <p:cNvGrpSpPr/>
          <p:nvPr/>
        </p:nvGrpSpPr>
        <p:grpSpPr>
          <a:xfrm>
            <a:off x="5207038" y="1513755"/>
            <a:ext cx="1742402" cy="175009"/>
            <a:chOff x="5188750" y="1513755"/>
            <a:chExt cx="1742402" cy="175009"/>
          </a:xfrm>
        </p:grpSpPr>
        <p:cxnSp>
          <p:nvCxnSpPr>
            <p:cNvPr id="17" name="Straight Connector 16">
              <a:extLst>
                <a:ext uri="{FF2B5EF4-FFF2-40B4-BE49-F238E27FC236}">
                  <a16:creationId xmlns:a16="http://schemas.microsoft.com/office/drawing/2014/main" id="{A40138E4-CA0D-6B40-4076-71FAC95F0F08}"/>
                </a:ext>
              </a:extLst>
            </p:cNvPr>
            <p:cNvCxnSpPr>
              <a:cxnSpLocks/>
            </p:cNvCxnSpPr>
            <p:nvPr/>
          </p:nvCxnSpPr>
          <p:spPr>
            <a:xfrm>
              <a:off x="5206291" y="1532735"/>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F01E2C-3B26-D6C1-004A-320AC00C2AE4}"/>
                </a:ext>
              </a:extLst>
            </p:cNvPr>
            <p:cNvCxnSpPr/>
            <p:nvPr/>
          </p:nvCxnSpPr>
          <p:spPr>
            <a:xfrm>
              <a:off x="6911909" y="1513755"/>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DB5DADF-C558-ABC4-19F7-CE1115330B50}"/>
                </a:ext>
              </a:extLst>
            </p:cNvPr>
            <p:cNvCxnSpPr>
              <a:cxnSpLocks/>
            </p:cNvCxnSpPr>
            <p:nvPr/>
          </p:nvCxnSpPr>
          <p:spPr>
            <a:xfrm>
              <a:off x="5188750" y="1521106"/>
              <a:ext cx="1742402"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AA0FFDAB-1178-B513-3E6D-1B7BE19E2628}"/>
              </a:ext>
            </a:extLst>
          </p:cNvPr>
          <p:cNvSpPr txBox="1"/>
          <p:nvPr/>
        </p:nvSpPr>
        <p:spPr>
          <a:xfrm>
            <a:off x="5879592" y="1211244"/>
            <a:ext cx="51448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spTree>
    <p:extLst>
      <p:ext uri="{BB962C8B-B14F-4D97-AF65-F5344CB8AC3E}">
        <p14:creationId xmlns:p14="http://schemas.microsoft.com/office/powerpoint/2010/main" val="3999398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13874D8-5994-B9EA-51D3-FF90D66B8A2A}"/>
              </a:ext>
            </a:extLst>
          </p:cNvPr>
          <p:cNvSpPr txBox="1"/>
          <p:nvPr/>
        </p:nvSpPr>
        <p:spPr>
          <a:xfrm>
            <a:off x="268164" y="149320"/>
            <a:ext cx="11544300" cy="1015663"/>
          </a:xfrm>
          <a:prstGeom prst="rect">
            <a:avLst/>
          </a:prstGeom>
          <a:noFill/>
        </p:spPr>
        <p:txBody>
          <a:bodyPr wrap="square">
            <a:spAutoFit/>
          </a:bodyPr>
          <a:lstStyle/>
          <a:p>
            <a:pPr algn="ctr"/>
            <a:r>
              <a:rPr lang="en-CA" sz="3000" dirty="0">
                <a:latin typeface="Helvetica" panose="020B0604020202020204" pitchFamily="34" charset="0"/>
                <a:cs typeface="Helvetica" panose="020B0604020202020204" pitchFamily="34" charset="0"/>
              </a:rPr>
              <a:t>The natural rate of insemination is costly to females and appears to be male controlled</a:t>
            </a:r>
          </a:p>
        </p:txBody>
      </p:sp>
      <p:pic>
        <p:nvPicPr>
          <p:cNvPr id="16" name="Picture 15">
            <a:extLst>
              <a:ext uri="{FF2B5EF4-FFF2-40B4-BE49-F238E27FC236}">
                <a16:creationId xmlns:a16="http://schemas.microsoft.com/office/drawing/2014/main" id="{3EFD2F98-9303-51F5-DEAF-ADA5E2F404FD}"/>
              </a:ext>
            </a:extLst>
          </p:cNvPr>
          <p:cNvPicPr>
            <a:picLocks noChangeAspect="1"/>
          </p:cNvPicPr>
          <p:nvPr/>
        </p:nvPicPr>
        <p:blipFill rotWithShape="1">
          <a:blip r:embed="rId2"/>
          <a:srcRect r="2626"/>
          <a:stretch/>
        </p:blipFill>
        <p:spPr>
          <a:xfrm>
            <a:off x="3849038" y="1470340"/>
            <a:ext cx="4031171" cy="4377974"/>
          </a:xfrm>
          <a:prstGeom prst="rect">
            <a:avLst/>
          </a:prstGeom>
        </p:spPr>
      </p:pic>
      <p:grpSp>
        <p:nvGrpSpPr>
          <p:cNvPr id="22" name="Group 21">
            <a:extLst>
              <a:ext uri="{FF2B5EF4-FFF2-40B4-BE49-F238E27FC236}">
                <a16:creationId xmlns:a16="http://schemas.microsoft.com/office/drawing/2014/main" id="{33BD5E41-5033-0378-908A-C467CE803AFC}"/>
              </a:ext>
            </a:extLst>
          </p:cNvPr>
          <p:cNvGrpSpPr/>
          <p:nvPr/>
        </p:nvGrpSpPr>
        <p:grpSpPr>
          <a:xfrm>
            <a:off x="5207038" y="1211244"/>
            <a:ext cx="1742402" cy="477520"/>
            <a:chOff x="5188750" y="1211244"/>
            <a:chExt cx="1742402" cy="477520"/>
          </a:xfrm>
        </p:grpSpPr>
        <p:cxnSp>
          <p:nvCxnSpPr>
            <p:cNvPr id="23" name="Straight Connector 22">
              <a:extLst>
                <a:ext uri="{FF2B5EF4-FFF2-40B4-BE49-F238E27FC236}">
                  <a16:creationId xmlns:a16="http://schemas.microsoft.com/office/drawing/2014/main" id="{05D63EF4-4766-5531-EE9B-67119166ABEA}"/>
                </a:ext>
              </a:extLst>
            </p:cNvPr>
            <p:cNvCxnSpPr>
              <a:cxnSpLocks/>
            </p:cNvCxnSpPr>
            <p:nvPr/>
          </p:nvCxnSpPr>
          <p:spPr>
            <a:xfrm>
              <a:off x="5206291" y="1532735"/>
              <a:ext cx="0" cy="156029"/>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02BA94CA-3404-8776-8F64-D29A63ED4750}"/>
                </a:ext>
              </a:extLst>
            </p:cNvPr>
            <p:cNvCxnSpPr/>
            <p:nvPr/>
          </p:nvCxnSpPr>
          <p:spPr>
            <a:xfrm>
              <a:off x="6911909" y="1513755"/>
              <a:ext cx="0" cy="167658"/>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16E1A65-C64D-5B90-7F77-6EE4BB8DBAD3}"/>
                </a:ext>
              </a:extLst>
            </p:cNvPr>
            <p:cNvCxnSpPr>
              <a:cxnSpLocks/>
            </p:cNvCxnSpPr>
            <p:nvPr/>
          </p:nvCxnSpPr>
          <p:spPr>
            <a:xfrm>
              <a:off x="5188750" y="1521106"/>
              <a:ext cx="1742402"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958BC1F4-504A-5854-C8DE-9E5D0E0F654E}"/>
                </a:ext>
              </a:extLst>
            </p:cNvPr>
            <p:cNvSpPr txBox="1"/>
            <p:nvPr/>
          </p:nvSpPr>
          <p:spPr>
            <a:xfrm>
              <a:off x="5861304" y="1211244"/>
              <a:ext cx="51448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sp>
        <p:nvSpPr>
          <p:cNvPr id="27" name="TextBox 26">
            <a:extLst>
              <a:ext uri="{FF2B5EF4-FFF2-40B4-BE49-F238E27FC236}">
                <a16:creationId xmlns:a16="http://schemas.microsoft.com/office/drawing/2014/main" id="{AB9AC3AE-ADA4-BA8C-E673-845557882056}"/>
              </a:ext>
            </a:extLst>
          </p:cNvPr>
          <p:cNvSpPr txBox="1"/>
          <p:nvPr/>
        </p:nvSpPr>
        <p:spPr>
          <a:xfrm>
            <a:off x="4330763" y="6176022"/>
            <a:ext cx="3549443" cy="418912"/>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Insemination rate</a:t>
            </a:r>
          </a:p>
        </p:txBody>
      </p:sp>
      <p:sp>
        <p:nvSpPr>
          <p:cNvPr id="28" name="TextBox 27">
            <a:extLst>
              <a:ext uri="{FF2B5EF4-FFF2-40B4-BE49-F238E27FC236}">
                <a16:creationId xmlns:a16="http://schemas.microsoft.com/office/drawing/2014/main" id="{7FE86A00-0B96-91C6-4A7F-AC429A64223B}"/>
              </a:ext>
            </a:extLst>
          </p:cNvPr>
          <p:cNvSpPr txBox="1"/>
          <p:nvPr/>
        </p:nvSpPr>
        <p:spPr>
          <a:xfrm>
            <a:off x="3496450" y="5855503"/>
            <a:ext cx="3549443" cy="386688"/>
          </a:xfrm>
          <a:prstGeom prst="rect">
            <a:avLst/>
          </a:prstGeom>
          <a:solidFill>
            <a:schemeClr val="bg1"/>
          </a:solidFill>
        </p:spPr>
        <p:txBody>
          <a:bodyPr wrap="square" rtlCol="0">
            <a:spAutoFit/>
          </a:bodyPr>
          <a:lstStyle/>
          <a:p>
            <a:pPr algn="ctr"/>
            <a:r>
              <a:rPr lang="en-CA" dirty="0">
                <a:latin typeface="Helvetica" panose="020B0604020202020204" pitchFamily="34" charset="0"/>
                <a:cs typeface="Helvetica" panose="020B0604020202020204" pitchFamily="34" charset="0"/>
              </a:rPr>
              <a:t>High</a:t>
            </a:r>
          </a:p>
        </p:txBody>
      </p:sp>
      <p:sp>
        <p:nvSpPr>
          <p:cNvPr id="29" name="TextBox 28">
            <a:extLst>
              <a:ext uri="{FF2B5EF4-FFF2-40B4-BE49-F238E27FC236}">
                <a16:creationId xmlns:a16="http://schemas.microsoft.com/office/drawing/2014/main" id="{E3B6C0BE-F182-16B4-B738-F4B7572445EF}"/>
              </a:ext>
            </a:extLst>
          </p:cNvPr>
          <p:cNvSpPr txBox="1"/>
          <p:nvPr/>
        </p:nvSpPr>
        <p:spPr>
          <a:xfrm>
            <a:off x="5165078" y="5850711"/>
            <a:ext cx="3549443" cy="386688"/>
          </a:xfrm>
          <a:prstGeom prst="rect">
            <a:avLst/>
          </a:prstGeom>
          <a:noFill/>
        </p:spPr>
        <p:txBody>
          <a:bodyPr wrap="square" rtlCol="0">
            <a:spAutoFit/>
          </a:bodyPr>
          <a:lstStyle/>
          <a:p>
            <a:pPr algn="ctr"/>
            <a:r>
              <a:rPr lang="en-CA" dirty="0">
                <a:latin typeface="Helvetica" panose="020B0604020202020204" pitchFamily="34" charset="0"/>
                <a:cs typeface="Helvetica" panose="020B0604020202020204" pitchFamily="34" charset="0"/>
              </a:rPr>
              <a:t>Low</a:t>
            </a:r>
          </a:p>
        </p:txBody>
      </p:sp>
      <p:sp>
        <p:nvSpPr>
          <p:cNvPr id="30" name="TextBox 29">
            <a:extLst>
              <a:ext uri="{FF2B5EF4-FFF2-40B4-BE49-F238E27FC236}">
                <a16:creationId xmlns:a16="http://schemas.microsoft.com/office/drawing/2014/main" id="{10BF9F15-52F0-18ED-9992-359D50999C06}"/>
              </a:ext>
            </a:extLst>
          </p:cNvPr>
          <p:cNvSpPr txBox="1"/>
          <p:nvPr/>
        </p:nvSpPr>
        <p:spPr>
          <a:xfrm rot="16200000">
            <a:off x="1005057" y="3182951"/>
            <a:ext cx="4982785" cy="739422"/>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Lifetime number of </a:t>
            </a:r>
          </a:p>
          <a:p>
            <a:pPr algn="ctr"/>
            <a:r>
              <a:rPr lang="en-CA" sz="2000" dirty="0">
                <a:latin typeface="Helvetica" panose="020B0604020202020204" pitchFamily="34" charset="0"/>
                <a:cs typeface="Helvetica" panose="020B0604020202020204" pitchFamily="34" charset="0"/>
              </a:rPr>
              <a:t>hatchlings produced per female</a:t>
            </a:r>
          </a:p>
        </p:txBody>
      </p:sp>
    </p:spTree>
    <p:extLst>
      <p:ext uri="{BB962C8B-B14F-4D97-AF65-F5344CB8AC3E}">
        <p14:creationId xmlns:p14="http://schemas.microsoft.com/office/powerpoint/2010/main" val="2874672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BE0B010-9DF0-E0AD-1125-843E1C741B82}"/>
              </a:ext>
            </a:extLst>
          </p:cNvPr>
          <p:cNvGrpSpPr/>
          <p:nvPr/>
        </p:nvGrpSpPr>
        <p:grpSpPr>
          <a:xfrm>
            <a:off x="502752" y="1317323"/>
            <a:ext cx="4176750" cy="5113484"/>
            <a:chOff x="720972" y="1548260"/>
            <a:chExt cx="2623245" cy="3306757"/>
          </a:xfrm>
        </p:grpSpPr>
        <p:grpSp>
          <p:nvGrpSpPr>
            <p:cNvPr id="4" name="Group 3">
              <a:extLst>
                <a:ext uri="{FF2B5EF4-FFF2-40B4-BE49-F238E27FC236}">
                  <a16:creationId xmlns:a16="http://schemas.microsoft.com/office/drawing/2014/main" id="{82FCFA9A-1D07-D6D4-DA2E-887FB1CE942A}"/>
                </a:ext>
              </a:extLst>
            </p:cNvPr>
            <p:cNvGrpSpPr/>
            <p:nvPr/>
          </p:nvGrpSpPr>
          <p:grpSpPr>
            <a:xfrm>
              <a:off x="720972" y="1548260"/>
              <a:ext cx="2623245" cy="3306757"/>
              <a:chOff x="615094" y="1317255"/>
              <a:chExt cx="2623245" cy="3306757"/>
            </a:xfrm>
          </p:grpSpPr>
          <p:cxnSp>
            <p:nvCxnSpPr>
              <p:cNvPr id="9" name="Straight Arrow Connector 8">
                <a:extLst>
                  <a:ext uri="{FF2B5EF4-FFF2-40B4-BE49-F238E27FC236}">
                    <a16:creationId xmlns:a16="http://schemas.microsoft.com/office/drawing/2014/main" id="{9431A2B1-F815-6A2E-CAED-F963B2CCCEB3}"/>
                  </a:ext>
                </a:extLst>
              </p:cNvPr>
              <p:cNvCxnSpPr>
                <a:cxnSpLocks/>
              </p:cNvCxnSpPr>
              <p:nvPr/>
            </p:nvCxnSpPr>
            <p:spPr>
              <a:xfrm flipV="1">
                <a:off x="1578053" y="3844098"/>
                <a:ext cx="646842" cy="24517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9C705FCA-3E60-C056-E0C1-CBCFC31D6893}"/>
                  </a:ext>
                </a:extLst>
              </p:cNvPr>
              <p:cNvGrpSpPr/>
              <p:nvPr/>
            </p:nvGrpSpPr>
            <p:grpSpPr>
              <a:xfrm>
                <a:off x="615094" y="1317255"/>
                <a:ext cx="2623245" cy="3306757"/>
                <a:chOff x="615094" y="1317255"/>
                <a:chExt cx="2623245" cy="3306757"/>
              </a:xfrm>
            </p:grpSpPr>
            <p:grpSp>
              <p:nvGrpSpPr>
                <p:cNvPr id="13" name="Group 12">
                  <a:extLst>
                    <a:ext uri="{FF2B5EF4-FFF2-40B4-BE49-F238E27FC236}">
                      <a16:creationId xmlns:a16="http://schemas.microsoft.com/office/drawing/2014/main" id="{199D8ACA-9A3A-F901-E8A5-91A0FE7197BB}"/>
                    </a:ext>
                  </a:extLst>
                </p:cNvPr>
                <p:cNvGrpSpPr/>
                <p:nvPr/>
              </p:nvGrpSpPr>
              <p:grpSpPr>
                <a:xfrm>
                  <a:off x="615094" y="1317255"/>
                  <a:ext cx="2623245" cy="2293859"/>
                  <a:chOff x="7100250" y="2480617"/>
                  <a:chExt cx="2623245" cy="2293859"/>
                </a:xfrm>
              </p:grpSpPr>
              <p:grpSp>
                <p:nvGrpSpPr>
                  <p:cNvPr id="15" name="Group 14">
                    <a:extLst>
                      <a:ext uri="{FF2B5EF4-FFF2-40B4-BE49-F238E27FC236}">
                        <a16:creationId xmlns:a16="http://schemas.microsoft.com/office/drawing/2014/main" id="{C264A836-B768-8C8F-3D16-199B74541625}"/>
                      </a:ext>
                    </a:extLst>
                  </p:cNvPr>
                  <p:cNvGrpSpPr/>
                  <p:nvPr/>
                </p:nvGrpSpPr>
                <p:grpSpPr>
                  <a:xfrm>
                    <a:off x="8758073" y="3343923"/>
                    <a:ext cx="965422" cy="1430553"/>
                    <a:chOff x="1616156" y="1695395"/>
                    <a:chExt cx="629855" cy="884989"/>
                  </a:xfrm>
                </p:grpSpPr>
                <p:pic>
                  <p:nvPicPr>
                    <p:cNvPr id="31" name="Picture 30">
                      <a:extLst>
                        <a:ext uri="{FF2B5EF4-FFF2-40B4-BE49-F238E27FC236}">
                          <a16:creationId xmlns:a16="http://schemas.microsoft.com/office/drawing/2014/main" id="{61A4DEEF-9AD7-C99C-48D5-2DC0057FDF59}"/>
                        </a:ext>
                      </a:extLst>
                    </p:cNvPr>
                    <p:cNvPicPr>
                      <a:picLocks noChangeAspect="1"/>
                    </p:cNvPicPr>
                    <p:nvPr/>
                  </p:nvPicPr>
                  <p:blipFill>
                    <a:blip r:embed="rId2"/>
                    <a:stretch>
                      <a:fillRect/>
                    </a:stretch>
                  </p:blipFill>
                  <p:spPr>
                    <a:xfrm>
                      <a:off x="1616156" y="1904098"/>
                      <a:ext cx="629855" cy="676286"/>
                    </a:xfrm>
                    <a:prstGeom prst="rect">
                      <a:avLst/>
                    </a:prstGeom>
                  </p:spPr>
                </p:pic>
                <p:sp>
                  <p:nvSpPr>
                    <p:cNvPr id="32" name="Rectangle 31">
                      <a:extLst>
                        <a:ext uri="{FF2B5EF4-FFF2-40B4-BE49-F238E27FC236}">
                          <a16:creationId xmlns:a16="http://schemas.microsoft.com/office/drawing/2014/main" id="{AF1C3E4D-E852-3B83-93DA-497DAB915BF6}"/>
                        </a:ext>
                      </a:extLst>
                    </p:cNvPr>
                    <p:cNvSpPr/>
                    <p:nvPr/>
                  </p:nvSpPr>
                  <p:spPr>
                    <a:xfrm>
                      <a:off x="1848366" y="1695395"/>
                      <a:ext cx="120521" cy="361762"/>
                    </a:xfrm>
                    <a:prstGeom prst="rect">
                      <a:avLst/>
                    </a:prstGeom>
                    <a:noFill/>
                  </p:spPr>
                  <p:txBody>
                    <a:bodyPr wrap="none" lIns="91440" tIns="45720" rIns="91440" bIns="45720">
                      <a:spAutoFit/>
                    </a:bodyPr>
                    <a:lstStyle/>
                    <a:p>
                      <a:pPr algn="ctr"/>
                      <a:endParaRPr lang="en-US" sz="3200" b="1" cap="none" spc="0" dirty="0">
                        <a:ln w="0"/>
                        <a:solidFill>
                          <a:srgbClr val="F5AF01"/>
                        </a:solidFill>
                      </a:endParaRPr>
                    </a:p>
                  </p:txBody>
                </p:sp>
              </p:grpSp>
              <p:pic>
                <p:nvPicPr>
                  <p:cNvPr id="16" name="Picture 15">
                    <a:extLst>
                      <a:ext uri="{FF2B5EF4-FFF2-40B4-BE49-F238E27FC236}">
                        <a16:creationId xmlns:a16="http://schemas.microsoft.com/office/drawing/2014/main" id="{8B5EB5CB-9B01-CB12-4D14-2E4A84F2E54A}"/>
                      </a:ext>
                    </a:extLst>
                  </p:cNvPr>
                  <p:cNvPicPr>
                    <a:picLocks noChangeAspect="1"/>
                  </p:cNvPicPr>
                  <p:nvPr/>
                </p:nvPicPr>
                <p:blipFill>
                  <a:blip r:embed="rId2">
                    <a:duotone>
                      <a:schemeClr val="accent6">
                        <a:shade val="45000"/>
                        <a:satMod val="135000"/>
                      </a:schemeClr>
                      <a:prstClr val="white"/>
                    </a:duotone>
                  </a:blip>
                  <a:stretch>
                    <a:fillRect/>
                  </a:stretch>
                </p:blipFill>
                <p:spPr>
                  <a:xfrm>
                    <a:off x="7100250" y="3675112"/>
                    <a:ext cx="921192" cy="975406"/>
                  </a:xfrm>
                  <a:prstGeom prst="rect">
                    <a:avLst/>
                  </a:prstGeom>
                </p:spPr>
              </p:pic>
              <p:pic>
                <p:nvPicPr>
                  <p:cNvPr id="17" name="Picture 16">
                    <a:extLst>
                      <a:ext uri="{FF2B5EF4-FFF2-40B4-BE49-F238E27FC236}">
                        <a16:creationId xmlns:a16="http://schemas.microsoft.com/office/drawing/2014/main" id="{01B9A2B9-51DE-81FD-D4FC-FC6DCC44EE85}"/>
                      </a:ext>
                    </a:extLst>
                  </p:cNvPr>
                  <p:cNvPicPr>
                    <a:picLocks noChangeAspect="1"/>
                  </p:cNvPicPr>
                  <p:nvPr/>
                </p:nvPicPr>
                <p:blipFill>
                  <a:blip r:embed="rId2">
                    <a:duotone>
                      <a:schemeClr val="accent5">
                        <a:shade val="45000"/>
                        <a:satMod val="135000"/>
                      </a:schemeClr>
                      <a:prstClr val="white"/>
                    </a:duotone>
                  </a:blip>
                  <a:stretch>
                    <a:fillRect/>
                  </a:stretch>
                </p:blipFill>
                <p:spPr>
                  <a:xfrm>
                    <a:off x="7109180" y="2480617"/>
                    <a:ext cx="921192" cy="1018195"/>
                  </a:xfrm>
                  <a:prstGeom prst="rect">
                    <a:avLst/>
                  </a:prstGeom>
                </p:spPr>
              </p:pic>
              <p:cxnSp>
                <p:nvCxnSpPr>
                  <p:cNvPr id="20" name="Straight Arrow Connector 19">
                    <a:extLst>
                      <a:ext uri="{FF2B5EF4-FFF2-40B4-BE49-F238E27FC236}">
                        <a16:creationId xmlns:a16="http://schemas.microsoft.com/office/drawing/2014/main" id="{D749F3A9-BA6F-868C-BAEE-E2BA4DE00177}"/>
                      </a:ext>
                    </a:extLst>
                  </p:cNvPr>
                  <p:cNvCxnSpPr>
                    <a:cxnSpLocks/>
                  </p:cNvCxnSpPr>
                  <p:nvPr/>
                </p:nvCxnSpPr>
                <p:spPr>
                  <a:xfrm>
                    <a:off x="8063209" y="3252169"/>
                    <a:ext cx="644733" cy="208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DEC9078-C8C7-F424-AB30-4056DF8E0D87}"/>
                      </a:ext>
                    </a:extLst>
                  </p:cNvPr>
                  <p:cNvCxnSpPr>
                    <a:cxnSpLocks/>
                  </p:cNvCxnSpPr>
                  <p:nvPr/>
                </p:nvCxnSpPr>
                <p:spPr>
                  <a:xfrm>
                    <a:off x="8084999" y="4189431"/>
                    <a:ext cx="641376" cy="941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14" name="Picture 13">
                  <a:extLst>
                    <a:ext uri="{FF2B5EF4-FFF2-40B4-BE49-F238E27FC236}">
                      <a16:creationId xmlns:a16="http://schemas.microsoft.com/office/drawing/2014/main" id="{5074374F-FC71-DCA1-32D7-36C5B9C3C329}"/>
                    </a:ext>
                  </a:extLst>
                </p:cNvPr>
                <p:cNvPicPr>
                  <a:picLocks noChangeAspect="1"/>
                </p:cNvPicPr>
                <p:nvPr/>
              </p:nvPicPr>
              <p:blipFill>
                <a:blip r:embed="rId2">
                  <a:duotone>
                    <a:schemeClr val="accent2">
                      <a:shade val="45000"/>
                      <a:satMod val="135000"/>
                    </a:schemeClr>
                    <a:prstClr val="white"/>
                  </a:duotone>
                </a:blip>
                <a:stretch>
                  <a:fillRect/>
                </a:stretch>
              </p:blipFill>
              <p:spPr>
                <a:xfrm>
                  <a:off x="624937" y="3648606"/>
                  <a:ext cx="921192" cy="975406"/>
                </a:xfrm>
                <a:prstGeom prst="rect">
                  <a:avLst/>
                </a:prstGeom>
              </p:spPr>
            </p:pic>
          </p:grpSp>
        </p:grpSp>
        <p:pic>
          <p:nvPicPr>
            <p:cNvPr id="5" name="Graphic 4" descr="Female with solid fill">
              <a:extLst>
                <a:ext uri="{FF2B5EF4-FFF2-40B4-BE49-F238E27FC236}">
                  <a16:creationId xmlns:a16="http://schemas.microsoft.com/office/drawing/2014/main" id="{8CA3B011-DB99-816C-CEA3-29F34598AE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2403" y="3201342"/>
              <a:ext cx="477018" cy="477018"/>
            </a:xfrm>
            <a:prstGeom prst="rect">
              <a:avLst/>
            </a:prstGeom>
          </p:spPr>
        </p:pic>
        <p:pic>
          <p:nvPicPr>
            <p:cNvPr id="6" name="Graphic 5" descr="Male with solid fill">
              <a:extLst>
                <a:ext uri="{FF2B5EF4-FFF2-40B4-BE49-F238E27FC236}">
                  <a16:creationId xmlns:a16="http://schemas.microsoft.com/office/drawing/2014/main" id="{8175E12B-553F-3C94-3ACA-B4F12C2419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1956893"/>
              <a:ext cx="434980" cy="434980"/>
            </a:xfrm>
            <a:prstGeom prst="rect">
              <a:avLst/>
            </a:prstGeom>
          </p:spPr>
        </p:pic>
        <p:pic>
          <p:nvPicPr>
            <p:cNvPr id="7" name="Graphic 6" descr="Male with solid fill">
              <a:extLst>
                <a:ext uri="{FF2B5EF4-FFF2-40B4-BE49-F238E27FC236}">
                  <a16:creationId xmlns:a16="http://schemas.microsoft.com/office/drawing/2014/main" id="{2999BC3A-56ED-43B5-0A3C-FCC41F0FE7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3119396"/>
              <a:ext cx="434980" cy="434980"/>
            </a:xfrm>
            <a:prstGeom prst="rect">
              <a:avLst/>
            </a:prstGeom>
          </p:spPr>
        </p:pic>
        <p:pic>
          <p:nvPicPr>
            <p:cNvPr id="8" name="Graphic 7" descr="Male with solid fill">
              <a:extLst>
                <a:ext uri="{FF2B5EF4-FFF2-40B4-BE49-F238E27FC236}">
                  <a16:creationId xmlns:a16="http://schemas.microsoft.com/office/drawing/2014/main" id="{7B128EC4-87C1-5077-AB79-2D17109DB9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008" y="4265357"/>
              <a:ext cx="434980" cy="434980"/>
            </a:xfrm>
            <a:prstGeom prst="rect">
              <a:avLst/>
            </a:prstGeom>
          </p:spPr>
        </p:pic>
      </p:grpSp>
      <p:sp>
        <p:nvSpPr>
          <p:cNvPr id="33" name="TextBox 32">
            <a:extLst>
              <a:ext uri="{FF2B5EF4-FFF2-40B4-BE49-F238E27FC236}">
                <a16:creationId xmlns:a16="http://schemas.microsoft.com/office/drawing/2014/main" id="{1B39A7A2-E23C-F77C-A4A4-B3D6F08B7A13}"/>
              </a:ext>
            </a:extLst>
          </p:cNvPr>
          <p:cNvSpPr txBox="1"/>
          <p:nvPr/>
        </p:nvSpPr>
        <p:spPr>
          <a:xfrm>
            <a:off x="280376" y="206125"/>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Ongoing experiments: </a:t>
            </a:r>
            <a:br>
              <a:rPr lang="en-CA" sz="2800" b="1"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Quantifying sperm competition and precedence patterns</a:t>
            </a:r>
          </a:p>
        </p:txBody>
      </p:sp>
      <p:pic>
        <p:nvPicPr>
          <p:cNvPr id="24" name="Picture 23" descr="A picture containing light&#10;&#10;Description automatically generated">
            <a:extLst>
              <a:ext uri="{FF2B5EF4-FFF2-40B4-BE49-F238E27FC236}">
                <a16:creationId xmlns:a16="http://schemas.microsoft.com/office/drawing/2014/main" id="{FA17F4D9-7AB8-62E2-C978-2B9D6DECF1EE}"/>
              </a:ext>
            </a:extLst>
          </p:cNvPr>
          <p:cNvPicPr>
            <a:picLocks noChangeAspect="1"/>
          </p:cNvPicPr>
          <p:nvPr/>
        </p:nvPicPr>
        <p:blipFill>
          <a:blip r:embed="rId7">
            <a:extLst>
              <a:ext uri="{BEBA8EAE-BF5A-486C-A8C5-ECC9F3942E4B}">
                <a14:imgProps xmlns:a14="http://schemas.microsoft.com/office/drawing/2010/main">
                  <a14:imgLayer r:embed="rId8">
                    <a14:imgEffect>
                      <a14:artisticCrisscrossEtching/>
                    </a14:imgEffect>
                  </a14:imgLayer>
                </a14:imgProps>
              </a:ext>
              <a:ext uri="{28A0092B-C50C-407E-A947-70E740481C1C}">
                <a14:useLocalDpi xmlns:a14="http://schemas.microsoft.com/office/drawing/2010/main" val="0"/>
              </a:ext>
            </a:extLst>
          </a:blip>
          <a:stretch>
            <a:fillRect/>
          </a:stretch>
        </p:blipFill>
        <p:spPr>
          <a:xfrm>
            <a:off x="4831455" y="1686481"/>
            <a:ext cx="7196807" cy="4505133"/>
          </a:xfrm>
          <a:prstGeom prst="rect">
            <a:avLst/>
          </a:prstGeom>
        </p:spPr>
      </p:pic>
    </p:spTree>
    <p:extLst>
      <p:ext uri="{BB962C8B-B14F-4D97-AF65-F5344CB8AC3E}">
        <p14:creationId xmlns:p14="http://schemas.microsoft.com/office/powerpoint/2010/main" val="415395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 description available.">
            <a:extLst>
              <a:ext uri="{FF2B5EF4-FFF2-40B4-BE49-F238E27FC236}">
                <a16:creationId xmlns:a16="http://schemas.microsoft.com/office/drawing/2014/main" id="{4204717B-CE8E-F583-93BC-B67412CA2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879" y="2683523"/>
            <a:ext cx="5244441" cy="4063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F844C4-282D-86AB-62B6-62A2233F7540}"/>
              </a:ext>
            </a:extLst>
          </p:cNvPr>
          <p:cNvSpPr txBox="1"/>
          <p:nvPr/>
        </p:nvSpPr>
        <p:spPr>
          <a:xfrm>
            <a:off x="149901" y="111377"/>
            <a:ext cx="11703513"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To conclude…</a:t>
            </a:r>
            <a:endParaRPr lang="en-CA" sz="3200" b="1"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6C3B8002-A3B8-6011-096C-C8D59EA61A71}"/>
              </a:ext>
            </a:extLst>
          </p:cNvPr>
          <p:cNvSpPr txBox="1"/>
          <p:nvPr/>
        </p:nvSpPr>
        <p:spPr>
          <a:xfrm>
            <a:off x="456183" y="634597"/>
            <a:ext cx="11585915" cy="1815882"/>
          </a:xfrm>
          <a:prstGeom prst="rect">
            <a:avLst/>
          </a:prstGeom>
          <a:noFill/>
        </p:spPr>
        <p:txBody>
          <a:bodyPr wrap="square">
            <a:spAutoFit/>
          </a:bodyPr>
          <a:lstStyle/>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Sexual conflict over social networks: </a:t>
            </a:r>
          </a:p>
          <a:p>
            <a:pPr marL="800100" lvl="1"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Males override females’ avoidance</a:t>
            </a:r>
          </a:p>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Male mate choice in semi-natural settings</a:t>
            </a:r>
          </a:p>
          <a:p>
            <a:pPr marL="342900" indent="-342900">
              <a:buFont typeface="Arial" panose="020B0604020202020204" pitchFamily="34" charset="0"/>
              <a:buChar char="•"/>
            </a:pPr>
            <a:r>
              <a:rPr lang="en-CA" sz="2800" dirty="0">
                <a:latin typeface="Helvetica" panose="020B0604020202020204" pitchFamily="34" charset="0"/>
                <a:cs typeface="Helvetica" panose="020B0604020202020204" pitchFamily="34" charset="0"/>
              </a:rPr>
              <a:t>Naturally high insemination rates have large fitness cost to females</a:t>
            </a:r>
            <a:endParaRPr lang="en-CA" sz="3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29623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ADF5-09FE-4E51-8342-31BD2825840C}"/>
              </a:ext>
            </a:extLst>
          </p:cNvPr>
          <p:cNvSpPr/>
          <p:nvPr/>
        </p:nvSpPr>
        <p:spPr>
          <a:xfrm>
            <a:off x="309379" y="192630"/>
            <a:ext cx="11762345" cy="769441"/>
          </a:xfrm>
          <a:prstGeom prst="rect">
            <a:avLst/>
          </a:prstGeom>
          <a:noFill/>
        </p:spPr>
        <p:txBody>
          <a:bodyPr wrap="square" lIns="91440" tIns="45720" rIns="91440" bIns="45720">
            <a:spAutoFit/>
          </a:bodyPr>
          <a:lstStyle/>
          <a:p>
            <a:r>
              <a:rPr lang="en-US" sz="4400" dirty="0">
                <a:ln w="0"/>
                <a:latin typeface="Helvetica" panose="020B0604020202020204" pitchFamily="34" charset="0"/>
                <a:cs typeface="Helvetica" panose="020B0604020202020204" pitchFamily="34" charset="0"/>
              </a:rPr>
              <a:t>Acknowledgements</a:t>
            </a:r>
            <a:endParaRPr lang="en-US" sz="4400" cap="none" spc="0" dirty="0">
              <a:ln w="0"/>
              <a:solidFill>
                <a:schemeClr val="tx1"/>
              </a:solidFill>
              <a:latin typeface="Helvetica" panose="020B0604020202020204" pitchFamily="34" charset="0"/>
              <a:cs typeface="Helvetica" panose="020B0604020202020204" pitchFamily="34" charset="0"/>
            </a:endParaRPr>
          </a:p>
        </p:txBody>
      </p:sp>
      <p:pic>
        <p:nvPicPr>
          <p:cNvPr id="2052" name="Picture 4" descr="Image result for NSERC logo">
            <a:extLst>
              <a:ext uri="{FF2B5EF4-FFF2-40B4-BE49-F238E27FC236}">
                <a16:creationId xmlns:a16="http://schemas.microsoft.com/office/drawing/2014/main" id="{0B109F40-FEEA-41A4-83FC-E96CEA13D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5" r="4463"/>
          <a:stretch/>
        </p:blipFill>
        <p:spPr bwMode="auto">
          <a:xfrm>
            <a:off x="6169396" y="192630"/>
            <a:ext cx="2621597" cy="12188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cmaster university logo">
            <a:extLst>
              <a:ext uri="{FF2B5EF4-FFF2-40B4-BE49-F238E27FC236}">
                <a16:creationId xmlns:a16="http://schemas.microsoft.com/office/drawing/2014/main" id="{63A8BE10-5445-421F-B53E-1E55D10B5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3863" y="245795"/>
            <a:ext cx="2482626" cy="1432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C38E3-2D3A-43F4-B096-2B4F5FCD33EA}"/>
              </a:ext>
            </a:extLst>
          </p:cNvPr>
          <p:cNvSpPr txBox="1"/>
          <p:nvPr/>
        </p:nvSpPr>
        <p:spPr>
          <a:xfrm>
            <a:off x="500952" y="979390"/>
            <a:ext cx="4733963" cy="5659178"/>
          </a:xfrm>
          <a:prstGeom prst="rect">
            <a:avLst/>
          </a:prstGeom>
          <a:noFill/>
        </p:spPr>
        <p:txBody>
          <a:bodyPr wrap="square">
            <a:spAutoFit/>
          </a:bodyPr>
          <a:lstStyle/>
          <a:p>
            <a:pPr>
              <a:lnSpc>
                <a:spcPct val="114000"/>
              </a:lnSpc>
            </a:pPr>
            <a:r>
              <a:rPr lang="en-CA" sz="3200" dirty="0">
                <a:latin typeface="Helvetica" panose="020B0604020202020204" pitchFamily="34" charset="0"/>
                <a:cs typeface="Helvetica" panose="020B0604020202020204" pitchFamily="34" charset="0"/>
              </a:rPr>
              <a:t>Reuven Dukas</a:t>
            </a:r>
          </a:p>
          <a:p>
            <a:pPr>
              <a:lnSpc>
                <a:spcPct val="114000"/>
              </a:lnSpc>
            </a:pPr>
            <a:r>
              <a:rPr lang="en-CA" sz="3200" dirty="0">
                <a:latin typeface="Helvetica" panose="020B0604020202020204" pitchFamily="34" charset="0"/>
                <a:cs typeface="Helvetica" panose="020B0604020202020204" pitchFamily="34" charset="0"/>
              </a:rPr>
              <a:t>Maggie Dobbin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Jack Rosembaum</a:t>
            </a:r>
          </a:p>
          <a:p>
            <a:pPr>
              <a:lnSpc>
                <a:spcPct val="114000"/>
              </a:lnSpc>
            </a:pPr>
            <a:r>
              <a:rPr lang="en-CA" sz="3200" dirty="0">
                <a:latin typeface="Helvetica" panose="020B0604020202020204" pitchFamily="34" charset="0"/>
                <a:cs typeface="Helvetica" panose="020B0604020202020204" pitchFamily="34" charset="0"/>
              </a:rPr>
              <a:t>Matthew John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Yatharth Patel</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Rishitha Garapati</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Dave Thompson</a:t>
            </a:r>
          </a:p>
          <a:p>
            <a:pPr>
              <a:lnSpc>
                <a:spcPct val="114000"/>
              </a:lnSpc>
            </a:pPr>
            <a:r>
              <a:rPr lang="en-CA" sz="3200" dirty="0">
                <a:latin typeface="Helvetica" panose="020B0604020202020204" pitchFamily="34" charset="0"/>
                <a:cs typeface="Helvetica" panose="020B0604020202020204" pitchFamily="34" charset="0"/>
              </a:rPr>
              <a:t>Ben Bolker</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Jonathan Dushoff</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Dukas Lab</a:t>
            </a:r>
          </a:p>
        </p:txBody>
      </p:sp>
      <p:pic>
        <p:nvPicPr>
          <p:cNvPr id="8" name="Picture 7" descr="A picture containing wall, indoor, person, ceiling&#10;&#10;Description automatically generated">
            <a:extLst>
              <a:ext uri="{FF2B5EF4-FFF2-40B4-BE49-F238E27FC236}">
                <a16:creationId xmlns:a16="http://schemas.microsoft.com/office/drawing/2014/main" id="{FFE273EF-4D77-4BD4-9DD1-BB79518A4BC6}"/>
              </a:ext>
            </a:extLst>
          </p:cNvPr>
          <p:cNvPicPr>
            <a:picLocks noChangeAspect="1"/>
          </p:cNvPicPr>
          <p:nvPr/>
        </p:nvPicPr>
        <p:blipFill rotWithShape="1">
          <a:blip r:embed="rId5">
            <a:extLst>
              <a:ext uri="{28A0092B-C50C-407E-A947-70E740481C1C}">
                <a14:useLocalDpi xmlns:a14="http://schemas.microsoft.com/office/drawing/2010/main" val="0"/>
              </a:ext>
            </a:extLst>
          </a:blip>
          <a:srcRect l="7541" t="3685" r="16847"/>
          <a:stretch/>
        </p:blipFill>
        <p:spPr>
          <a:xfrm>
            <a:off x="6745937" y="1678347"/>
            <a:ext cx="2259633" cy="2318527"/>
          </a:xfrm>
          <a:prstGeom prst="rect">
            <a:avLst/>
          </a:prstGeom>
        </p:spPr>
      </p:pic>
      <p:pic>
        <p:nvPicPr>
          <p:cNvPr id="5" name="Picture 4">
            <a:extLst>
              <a:ext uri="{FF2B5EF4-FFF2-40B4-BE49-F238E27FC236}">
                <a16:creationId xmlns:a16="http://schemas.microsoft.com/office/drawing/2014/main" id="{427E1B54-118D-41CE-9B91-A2A10321628E}"/>
              </a:ext>
            </a:extLst>
          </p:cNvPr>
          <p:cNvPicPr>
            <a:picLocks noChangeAspect="1"/>
          </p:cNvPicPr>
          <p:nvPr/>
        </p:nvPicPr>
        <p:blipFill rotWithShape="1">
          <a:blip r:embed="rId6"/>
          <a:srcRect l="6233" r="1447" b="9975"/>
          <a:stretch/>
        </p:blipFill>
        <p:spPr>
          <a:xfrm>
            <a:off x="4305134" y="4099846"/>
            <a:ext cx="2334591" cy="2343155"/>
          </a:xfrm>
          <a:prstGeom prst="rect">
            <a:avLst/>
          </a:prstGeom>
        </p:spPr>
      </p:pic>
      <p:pic>
        <p:nvPicPr>
          <p:cNvPr id="11" name="Picture 10">
            <a:extLst>
              <a:ext uri="{FF2B5EF4-FFF2-40B4-BE49-F238E27FC236}">
                <a16:creationId xmlns:a16="http://schemas.microsoft.com/office/drawing/2014/main" id="{6448240C-4332-470F-8E3D-C9BBC10AABDF}"/>
              </a:ext>
            </a:extLst>
          </p:cNvPr>
          <p:cNvPicPr>
            <a:picLocks noChangeAspect="1"/>
          </p:cNvPicPr>
          <p:nvPr/>
        </p:nvPicPr>
        <p:blipFill rotWithShape="1">
          <a:blip r:embed="rId7"/>
          <a:srcRect r="1209" b="22358"/>
          <a:stretch/>
        </p:blipFill>
        <p:spPr>
          <a:xfrm>
            <a:off x="9130883" y="1682309"/>
            <a:ext cx="2326501" cy="2334025"/>
          </a:xfrm>
          <a:prstGeom prst="rect">
            <a:avLst/>
          </a:prstGeom>
        </p:spPr>
      </p:pic>
      <p:pic>
        <p:nvPicPr>
          <p:cNvPr id="6" name="Picture 5">
            <a:extLst>
              <a:ext uri="{FF2B5EF4-FFF2-40B4-BE49-F238E27FC236}">
                <a16:creationId xmlns:a16="http://schemas.microsoft.com/office/drawing/2014/main" id="{FD57D3E3-C189-4C22-8562-6F0512537C93}"/>
              </a:ext>
            </a:extLst>
          </p:cNvPr>
          <p:cNvPicPr>
            <a:picLocks noChangeAspect="1"/>
          </p:cNvPicPr>
          <p:nvPr/>
        </p:nvPicPr>
        <p:blipFill rotWithShape="1">
          <a:blip r:embed="rId8"/>
          <a:srcRect r="6310"/>
          <a:stretch/>
        </p:blipFill>
        <p:spPr>
          <a:xfrm>
            <a:off x="6745937" y="4099846"/>
            <a:ext cx="2259633" cy="2318527"/>
          </a:xfrm>
          <a:prstGeom prst="rect">
            <a:avLst/>
          </a:prstGeom>
        </p:spPr>
      </p:pic>
      <p:pic>
        <p:nvPicPr>
          <p:cNvPr id="3" name="Picture 2">
            <a:extLst>
              <a:ext uri="{FF2B5EF4-FFF2-40B4-BE49-F238E27FC236}">
                <a16:creationId xmlns:a16="http://schemas.microsoft.com/office/drawing/2014/main" id="{F16C0849-E62E-55B4-1A15-B1A8FF0D3D87}"/>
              </a:ext>
            </a:extLst>
          </p:cNvPr>
          <p:cNvPicPr>
            <a:picLocks noChangeAspect="1"/>
          </p:cNvPicPr>
          <p:nvPr/>
        </p:nvPicPr>
        <p:blipFill rotWithShape="1">
          <a:blip r:embed="rId9"/>
          <a:srcRect l="4049" b="13002"/>
          <a:stretch/>
        </p:blipFill>
        <p:spPr>
          <a:xfrm>
            <a:off x="4308411" y="1685491"/>
            <a:ext cx="2326501" cy="2318527"/>
          </a:xfrm>
          <a:prstGeom prst="rect">
            <a:avLst/>
          </a:prstGeom>
        </p:spPr>
      </p:pic>
      <p:pic>
        <p:nvPicPr>
          <p:cNvPr id="12" name="Picture 11">
            <a:extLst>
              <a:ext uri="{FF2B5EF4-FFF2-40B4-BE49-F238E27FC236}">
                <a16:creationId xmlns:a16="http://schemas.microsoft.com/office/drawing/2014/main" id="{7BE14396-4248-7489-5EA6-EBC86551ED7E}"/>
              </a:ext>
            </a:extLst>
          </p:cNvPr>
          <p:cNvPicPr>
            <a:picLocks noChangeAspect="1"/>
          </p:cNvPicPr>
          <p:nvPr/>
        </p:nvPicPr>
        <p:blipFill rotWithShape="1">
          <a:blip r:embed="rId10"/>
          <a:srcRect l="7168" r="2577"/>
          <a:stretch/>
        </p:blipFill>
        <p:spPr>
          <a:xfrm>
            <a:off x="9130883" y="4095670"/>
            <a:ext cx="2334592" cy="2322703"/>
          </a:xfrm>
          <a:prstGeom prst="rect">
            <a:avLst/>
          </a:prstGeom>
        </p:spPr>
      </p:pic>
    </p:spTree>
    <p:extLst>
      <p:ext uri="{BB962C8B-B14F-4D97-AF65-F5344CB8AC3E}">
        <p14:creationId xmlns:p14="http://schemas.microsoft.com/office/powerpoint/2010/main" val="1281523376"/>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44D8A7-BFDE-A091-F7E2-90218589F114}"/>
              </a:ext>
            </a:extLst>
          </p:cNvPr>
          <p:cNvSpPr txBox="1"/>
          <p:nvPr/>
        </p:nvSpPr>
        <p:spPr>
          <a:xfrm>
            <a:off x="251801" y="158500"/>
            <a:ext cx="11544300" cy="954107"/>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female avoidance behaviour as number of prior</a:t>
            </a:r>
          </a:p>
          <a:p>
            <a:r>
              <a:rPr lang="en-CA" sz="2800" dirty="0">
                <a:latin typeface="Helvetica" panose="020B0604020202020204" pitchFamily="34" charset="0"/>
                <a:cs typeface="Helvetica" panose="020B0604020202020204" pitchFamily="34" charset="0"/>
              </a:rPr>
              <a:t>                   consecutive inseminations increases </a:t>
            </a:r>
          </a:p>
        </p:txBody>
      </p:sp>
      <p:grpSp>
        <p:nvGrpSpPr>
          <p:cNvPr id="58" name="Group 57">
            <a:extLst>
              <a:ext uri="{FF2B5EF4-FFF2-40B4-BE49-F238E27FC236}">
                <a16:creationId xmlns:a16="http://schemas.microsoft.com/office/drawing/2014/main" id="{1ACF0005-5FBA-1743-8F9B-E03E81E6C395}"/>
              </a:ext>
            </a:extLst>
          </p:cNvPr>
          <p:cNvGrpSpPr/>
          <p:nvPr/>
        </p:nvGrpSpPr>
        <p:grpSpPr>
          <a:xfrm>
            <a:off x="3188473" y="1601798"/>
            <a:ext cx="7375135" cy="1826994"/>
            <a:chOff x="710987" y="2268548"/>
            <a:chExt cx="7375135" cy="1826994"/>
          </a:xfrm>
        </p:grpSpPr>
        <p:grpSp>
          <p:nvGrpSpPr>
            <p:cNvPr id="6" name="Group 5">
              <a:extLst>
                <a:ext uri="{FF2B5EF4-FFF2-40B4-BE49-F238E27FC236}">
                  <a16:creationId xmlns:a16="http://schemas.microsoft.com/office/drawing/2014/main" id="{4C801822-20C0-C59B-5D0E-E465DEB8B591}"/>
                </a:ext>
              </a:extLst>
            </p:cNvPr>
            <p:cNvGrpSpPr/>
            <p:nvPr/>
          </p:nvGrpSpPr>
          <p:grpSpPr>
            <a:xfrm>
              <a:off x="710987" y="2268548"/>
              <a:ext cx="7375135" cy="1826994"/>
              <a:chOff x="429471" y="1178321"/>
              <a:chExt cx="7375135" cy="1826994"/>
            </a:xfrm>
          </p:grpSpPr>
          <p:grpSp>
            <p:nvGrpSpPr>
              <p:cNvPr id="7" name="Group 6">
                <a:extLst>
                  <a:ext uri="{FF2B5EF4-FFF2-40B4-BE49-F238E27FC236}">
                    <a16:creationId xmlns:a16="http://schemas.microsoft.com/office/drawing/2014/main" id="{329BD082-FC9D-13FA-4725-DD305EFED0FE}"/>
                  </a:ext>
                </a:extLst>
              </p:cNvPr>
              <p:cNvGrpSpPr/>
              <p:nvPr/>
            </p:nvGrpSpPr>
            <p:grpSpPr>
              <a:xfrm>
                <a:off x="429471" y="1178321"/>
                <a:ext cx="7375135" cy="1826994"/>
                <a:chOff x="1029763" y="1734223"/>
                <a:chExt cx="7375135" cy="1826994"/>
              </a:xfrm>
            </p:grpSpPr>
            <p:grpSp>
              <p:nvGrpSpPr>
                <p:cNvPr id="11" name="Group 10">
                  <a:extLst>
                    <a:ext uri="{FF2B5EF4-FFF2-40B4-BE49-F238E27FC236}">
                      <a16:creationId xmlns:a16="http://schemas.microsoft.com/office/drawing/2014/main" id="{507D9B79-56C4-213B-EF4B-51C59A9FEB15}"/>
                    </a:ext>
                  </a:extLst>
                </p:cNvPr>
                <p:cNvGrpSpPr/>
                <p:nvPr/>
              </p:nvGrpSpPr>
              <p:grpSpPr>
                <a:xfrm>
                  <a:off x="1029763" y="1734223"/>
                  <a:ext cx="7375135" cy="1826994"/>
                  <a:chOff x="792062" y="1935540"/>
                  <a:chExt cx="7375135" cy="1826994"/>
                </a:xfrm>
              </p:grpSpPr>
              <p:grpSp>
                <p:nvGrpSpPr>
                  <p:cNvPr id="13" name="Group 12">
                    <a:extLst>
                      <a:ext uri="{FF2B5EF4-FFF2-40B4-BE49-F238E27FC236}">
                        <a16:creationId xmlns:a16="http://schemas.microsoft.com/office/drawing/2014/main" id="{C7C15892-976A-6E8B-27F0-E4EC9C902E85}"/>
                      </a:ext>
                    </a:extLst>
                  </p:cNvPr>
                  <p:cNvGrpSpPr/>
                  <p:nvPr/>
                </p:nvGrpSpPr>
                <p:grpSpPr>
                  <a:xfrm>
                    <a:off x="792062" y="1935540"/>
                    <a:ext cx="7375135" cy="1826994"/>
                    <a:chOff x="827061" y="1717567"/>
                    <a:chExt cx="7375135" cy="1826994"/>
                  </a:xfrm>
                </p:grpSpPr>
                <p:grpSp>
                  <p:nvGrpSpPr>
                    <p:cNvPr id="15" name="Group 14">
                      <a:extLst>
                        <a:ext uri="{FF2B5EF4-FFF2-40B4-BE49-F238E27FC236}">
                          <a16:creationId xmlns:a16="http://schemas.microsoft.com/office/drawing/2014/main" id="{7C312EFA-DFE8-01CD-1A7E-7EEBAFF28E79}"/>
                        </a:ext>
                      </a:extLst>
                    </p:cNvPr>
                    <p:cNvGrpSpPr/>
                    <p:nvPr/>
                  </p:nvGrpSpPr>
                  <p:grpSpPr>
                    <a:xfrm>
                      <a:off x="827061" y="1717567"/>
                      <a:ext cx="2724842" cy="1826994"/>
                      <a:chOff x="827061" y="1717567"/>
                      <a:chExt cx="2724842" cy="1826994"/>
                    </a:xfrm>
                  </p:grpSpPr>
                  <p:sp>
                    <p:nvSpPr>
                      <p:cNvPr id="17" name="Oval 16">
                        <a:extLst>
                          <a:ext uri="{FF2B5EF4-FFF2-40B4-BE49-F238E27FC236}">
                            <a16:creationId xmlns:a16="http://schemas.microsoft.com/office/drawing/2014/main" id="{384B26B7-D4B0-8B64-C87E-53CB97B17C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9" name="Straight Arrow Connector 18">
                        <a:extLst>
                          <a:ext uri="{FF2B5EF4-FFF2-40B4-BE49-F238E27FC236}">
                            <a16:creationId xmlns:a16="http://schemas.microsoft.com/office/drawing/2014/main" id="{9FEBDA11-1340-5F34-A84B-D9CFFA4472FA}"/>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6" name="TextBox 15">
                      <a:extLst>
                        <a:ext uri="{FF2B5EF4-FFF2-40B4-BE49-F238E27FC236}">
                          <a16:creationId xmlns:a16="http://schemas.microsoft.com/office/drawing/2014/main" id="{28CA6EA0-D0A6-95EF-812F-F0CAFE5418F9}"/>
                        </a:ext>
                      </a:extLst>
                    </p:cNvPr>
                    <p:cNvSpPr txBox="1"/>
                    <p:nvPr/>
                  </p:nvSpPr>
                  <p:spPr>
                    <a:xfrm>
                      <a:off x="4519479" y="2308286"/>
                      <a:ext cx="3682717" cy="830997"/>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Inseminated daily for six consecutive days</a:t>
                      </a:r>
                      <a:endParaRPr lang="en-CA" sz="2400" dirty="0">
                        <a:latin typeface="Helvetica" panose="020B0604020202020204" pitchFamily="34" charset="0"/>
                        <a:cs typeface="Helvetica" panose="020B0604020202020204" pitchFamily="34" charset="0"/>
                      </a:endParaRPr>
                    </a:p>
                  </p:txBody>
                </p:sp>
              </p:grpSp>
              <p:pic>
                <p:nvPicPr>
                  <p:cNvPr id="14" name="Graphic 13" descr="Male with solid fill">
                    <a:extLst>
                      <a:ext uri="{FF2B5EF4-FFF2-40B4-BE49-F238E27FC236}">
                        <a16:creationId xmlns:a16="http://schemas.microsoft.com/office/drawing/2014/main" id="{8A97767A-40D6-2943-105E-C4E273DDD1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2" name="Graphic 11" descr="Female with solid fill">
                  <a:extLst>
                    <a:ext uri="{FF2B5EF4-FFF2-40B4-BE49-F238E27FC236}">
                      <a16:creationId xmlns:a16="http://schemas.microsoft.com/office/drawing/2014/main" id="{CDE1261F-BFB7-E922-F508-547D476F99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8" name="Group 7">
                <a:extLst>
                  <a:ext uri="{FF2B5EF4-FFF2-40B4-BE49-F238E27FC236}">
                    <a16:creationId xmlns:a16="http://schemas.microsoft.com/office/drawing/2014/main" id="{1D5874AA-7589-4D7D-6708-9D5A4022092D}"/>
                  </a:ext>
                </a:extLst>
              </p:cNvPr>
              <p:cNvGrpSpPr/>
              <p:nvPr/>
            </p:nvGrpSpPr>
            <p:grpSpPr>
              <a:xfrm>
                <a:off x="3080053" y="1546702"/>
                <a:ext cx="1131354" cy="1131354"/>
                <a:chOff x="3080053" y="1546702"/>
                <a:chExt cx="1131354" cy="1131354"/>
              </a:xfrm>
            </p:grpSpPr>
            <p:pic>
              <p:nvPicPr>
                <p:cNvPr id="9" name="Graphic 8">
                  <a:extLst>
                    <a:ext uri="{FF2B5EF4-FFF2-40B4-BE49-F238E27FC236}">
                      <a16:creationId xmlns:a16="http://schemas.microsoft.com/office/drawing/2014/main" id="{16F1C876-5714-D097-639E-F5F26020F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 name="Graphic 9" descr="Male with solid fill">
                  <a:extLst>
                    <a:ext uri="{FF2B5EF4-FFF2-40B4-BE49-F238E27FC236}">
                      <a16:creationId xmlns:a16="http://schemas.microsoft.com/office/drawing/2014/main" id="{808E6F1D-94DA-EFF6-03A1-3D673CE8B4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20" name="Group 19">
              <a:extLst>
                <a:ext uri="{FF2B5EF4-FFF2-40B4-BE49-F238E27FC236}">
                  <a16:creationId xmlns:a16="http://schemas.microsoft.com/office/drawing/2014/main" id="{1FF69BCE-952B-23AF-F4BD-40B6E5316D28}"/>
                </a:ext>
              </a:extLst>
            </p:cNvPr>
            <p:cNvGrpSpPr/>
            <p:nvPr/>
          </p:nvGrpSpPr>
          <p:grpSpPr>
            <a:xfrm>
              <a:off x="1173497" y="2667820"/>
              <a:ext cx="1056970" cy="1002189"/>
              <a:chOff x="849647" y="1285703"/>
              <a:chExt cx="1056970" cy="1002189"/>
            </a:xfrm>
          </p:grpSpPr>
          <p:grpSp>
            <p:nvGrpSpPr>
              <p:cNvPr id="21" name="Graphic 4">
                <a:extLst>
                  <a:ext uri="{FF2B5EF4-FFF2-40B4-BE49-F238E27FC236}">
                    <a16:creationId xmlns:a16="http://schemas.microsoft.com/office/drawing/2014/main" id="{0D57B0B1-2206-F85C-D5E2-E44FC53AA71C}"/>
                  </a:ext>
                </a:extLst>
              </p:cNvPr>
              <p:cNvGrpSpPr/>
              <p:nvPr/>
            </p:nvGrpSpPr>
            <p:grpSpPr>
              <a:xfrm>
                <a:off x="849647" y="1285703"/>
                <a:ext cx="1056970" cy="1002189"/>
                <a:chOff x="196363" y="2703207"/>
                <a:chExt cx="2699997" cy="2699997"/>
              </a:xfrm>
            </p:grpSpPr>
            <p:sp>
              <p:nvSpPr>
                <p:cNvPr id="23" name="Freeform: Shape 22">
                  <a:extLst>
                    <a:ext uri="{FF2B5EF4-FFF2-40B4-BE49-F238E27FC236}">
                      <a16:creationId xmlns:a16="http://schemas.microsoft.com/office/drawing/2014/main" id="{6F040CF3-4286-4229-F830-F00B276EB39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24" name="Graphic 4">
                  <a:extLst>
                    <a:ext uri="{FF2B5EF4-FFF2-40B4-BE49-F238E27FC236}">
                      <a16:creationId xmlns:a16="http://schemas.microsoft.com/office/drawing/2014/main" id="{B7091092-A057-341E-E946-63764E707D09}"/>
                    </a:ext>
                  </a:extLst>
                </p:cNvPr>
                <p:cNvGrpSpPr/>
                <p:nvPr/>
              </p:nvGrpSpPr>
              <p:grpSpPr>
                <a:xfrm>
                  <a:off x="320422" y="2772840"/>
                  <a:ext cx="2451841" cy="2560724"/>
                  <a:chOff x="320422" y="2772840"/>
                  <a:chExt cx="2451841" cy="2560724"/>
                </a:xfrm>
                <a:solidFill>
                  <a:srgbClr val="000000"/>
                </a:solidFill>
              </p:grpSpPr>
              <p:grpSp>
                <p:nvGrpSpPr>
                  <p:cNvPr id="25" name="Graphic 4">
                    <a:extLst>
                      <a:ext uri="{FF2B5EF4-FFF2-40B4-BE49-F238E27FC236}">
                        <a16:creationId xmlns:a16="http://schemas.microsoft.com/office/drawing/2014/main" id="{7B02CA41-9C91-1635-6268-03036AD801EB}"/>
                      </a:ext>
                    </a:extLst>
                  </p:cNvPr>
                  <p:cNvGrpSpPr/>
                  <p:nvPr/>
                </p:nvGrpSpPr>
                <p:grpSpPr>
                  <a:xfrm>
                    <a:off x="816990" y="3125646"/>
                    <a:ext cx="1458632" cy="2207918"/>
                    <a:chOff x="816990" y="3125646"/>
                    <a:chExt cx="1458632" cy="2207918"/>
                  </a:xfrm>
                  <a:solidFill>
                    <a:srgbClr val="000000"/>
                  </a:solidFill>
                </p:grpSpPr>
                <p:sp>
                  <p:nvSpPr>
                    <p:cNvPr id="54" name="Freeform: Shape 53">
                      <a:extLst>
                        <a:ext uri="{FF2B5EF4-FFF2-40B4-BE49-F238E27FC236}">
                          <a16:creationId xmlns:a16="http://schemas.microsoft.com/office/drawing/2014/main" id="{825B96D4-6BCF-A47E-19CD-4ADCA67B88C4}"/>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BC3C29"/>
                    </a:solidFill>
                    <a:ln w="16079" cap="flat">
                      <a:noFill/>
                      <a:prstDash val="solid"/>
                      <a:round/>
                    </a:ln>
                  </p:spPr>
                  <p:txBody>
                    <a:bodyPr rtlCol="0" anchor="ctr"/>
                    <a:lstStyle/>
                    <a:p>
                      <a:endParaRPr lang="en-CA" dirty="0"/>
                    </a:p>
                  </p:txBody>
                </p:sp>
                <p:sp>
                  <p:nvSpPr>
                    <p:cNvPr id="55" name="Freeform: Shape 54">
                      <a:extLst>
                        <a:ext uri="{FF2B5EF4-FFF2-40B4-BE49-F238E27FC236}">
                          <a16:creationId xmlns:a16="http://schemas.microsoft.com/office/drawing/2014/main" id="{9EEDF4B8-D834-01E2-FC07-5E68E5AF1E56}"/>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BC3C29"/>
                    </a:solidFill>
                    <a:ln w="10607" cap="flat">
                      <a:noFill/>
                      <a:prstDash val="solid"/>
                      <a:round/>
                    </a:ln>
                  </p:spPr>
                  <p:txBody>
                    <a:bodyPr rtlCol="0" anchor="ctr"/>
                    <a:lstStyle/>
                    <a:p>
                      <a:endParaRPr lang="en-CA"/>
                    </a:p>
                  </p:txBody>
                </p:sp>
                <p:sp>
                  <p:nvSpPr>
                    <p:cNvPr id="56" name="Freeform: Shape 55">
                      <a:extLst>
                        <a:ext uri="{FF2B5EF4-FFF2-40B4-BE49-F238E27FC236}">
                          <a16:creationId xmlns:a16="http://schemas.microsoft.com/office/drawing/2014/main" id="{741471AC-63D3-D1B7-1C7C-F10B882D6319}"/>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C00000"/>
                    </a:solidFill>
                    <a:ln w="4869" cap="flat">
                      <a:noFill/>
                      <a:prstDash val="solid"/>
                      <a:round/>
                    </a:ln>
                  </p:spPr>
                  <p:txBody>
                    <a:bodyPr rtlCol="0" anchor="ctr"/>
                    <a:lstStyle/>
                    <a:p>
                      <a:endParaRPr lang="en-CA"/>
                    </a:p>
                  </p:txBody>
                </p:sp>
                <p:sp>
                  <p:nvSpPr>
                    <p:cNvPr id="57" name="Freeform: Shape 56">
                      <a:extLst>
                        <a:ext uri="{FF2B5EF4-FFF2-40B4-BE49-F238E27FC236}">
                          <a16:creationId xmlns:a16="http://schemas.microsoft.com/office/drawing/2014/main" id="{AB85B6C9-FFD0-3035-16D1-7A73EB572C64}"/>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C00000"/>
                    </a:solidFill>
                    <a:ln w="9525" cap="flat">
                      <a:noFill/>
                      <a:prstDash val="solid"/>
                      <a:round/>
                    </a:ln>
                  </p:spPr>
                  <p:txBody>
                    <a:bodyPr rtlCol="0" anchor="ctr"/>
                    <a:lstStyle/>
                    <a:p>
                      <a:endParaRPr lang="en-CA"/>
                    </a:p>
                  </p:txBody>
                </p:sp>
              </p:grpSp>
              <p:grpSp>
                <p:nvGrpSpPr>
                  <p:cNvPr id="26" name="Graphic 4">
                    <a:extLst>
                      <a:ext uri="{FF2B5EF4-FFF2-40B4-BE49-F238E27FC236}">
                        <a16:creationId xmlns:a16="http://schemas.microsoft.com/office/drawing/2014/main" id="{AB686DA9-95B1-12CB-2FF6-7A1A2D48D013}"/>
                      </a:ext>
                    </a:extLst>
                  </p:cNvPr>
                  <p:cNvGrpSpPr/>
                  <p:nvPr/>
                </p:nvGrpSpPr>
                <p:grpSpPr>
                  <a:xfrm>
                    <a:off x="320422" y="2772840"/>
                    <a:ext cx="1155763" cy="2179032"/>
                    <a:chOff x="320422" y="2772840"/>
                    <a:chExt cx="1155763" cy="2179032"/>
                  </a:xfrm>
                  <a:solidFill>
                    <a:srgbClr val="000000"/>
                  </a:solidFill>
                </p:grpSpPr>
                <p:sp>
                  <p:nvSpPr>
                    <p:cNvPr id="41" name="Freeform: Shape 40">
                      <a:extLst>
                        <a:ext uri="{FF2B5EF4-FFF2-40B4-BE49-F238E27FC236}">
                          <a16:creationId xmlns:a16="http://schemas.microsoft.com/office/drawing/2014/main" id="{7A5DA5DC-6E29-A543-6D22-7D7EA30C77A6}"/>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BC3C29"/>
                    </a:solidFill>
                    <a:ln w="9525" cap="flat">
                      <a:noFill/>
                      <a:prstDash val="solid"/>
                      <a:round/>
                    </a:ln>
                  </p:spPr>
                  <p:txBody>
                    <a:bodyPr rtlCol="0" anchor="ctr"/>
                    <a:lstStyle/>
                    <a:p>
                      <a:endParaRPr lang="en-CA"/>
                    </a:p>
                  </p:txBody>
                </p:sp>
                <p:sp>
                  <p:nvSpPr>
                    <p:cNvPr id="42" name="Freeform: Shape 41">
                      <a:extLst>
                        <a:ext uri="{FF2B5EF4-FFF2-40B4-BE49-F238E27FC236}">
                          <a16:creationId xmlns:a16="http://schemas.microsoft.com/office/drawing/2014/main" id="{A9583CF3-1BD9-963D-C90E-3568118D4DDF}"/>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BC3C29"/>
                    </a:solidFill>
                    <a:ln w="9525" cap="flat">
                      <a:noFill/>
                      <a:prstDash val="solid"/>
                      <a:round/>
                    </a:ln>
                  </p:spPr>
                  <p:txBody>
                    <a:bodyPr rtlCol="0" anchor="ctr"/>
                    <a:lstStyle/>
                    <a:p>
                      <a:endParaRPr lang="en-CA"/>
                    </a:p>
                  </p:txBody>
                </p:sp>
                <p:sp>
                  <p:nvSpPr>
                    <p:cNvPr id="43" name="Freeform: Shape 42">
                      <a:extLst>
                        <a:ext uri="{FF2B5EF4-FFF2-40B4-BE49-F238E27FC236}">
                          <a16:creationId xmlns:a16="http://schemas.microsoft.com/office/drawing/2014/main" id="{770079A5-0B21-884C-E196-1AD59181C43D}"/>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BC3C29"/>
                    </a:solidFill>
                    <a:ln w="9525" cap="flat">
                      <a:noFill/>
                      <a:prstDash val="solid"/>
                      <a:round/>
                    </a:ln>
                  </p:spPr>
                  <p:txBody>
                    <a:bodyPr rtlCol="0" anchor="ctr"/>
                    <a:lstStyle/>
                    <a:p>
                      <a:endParaRPr lang="en-CA"/>
                    </a:p>
                  </p:txBody>
                </p:sp>
                <p:sp>
                  <p:nvSpPr>
                    <p:cNvPr id="44" name="Freeform: Shape 43">
                      <a:extLst>
                        <a:ext uri="{FF2B5EF4-FFF2-40B4-BE49-F238E27FC236}">
                          <a16:creationId xmlns:a16="http://schemas.microsoft.com/office/drawing/2014/main" id="{73C573D0-CB47-D2B4-C6FA-A2E82A73FFF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BC3C29"/>
                    </a:solidFill>
                    <a:ln w="9525" cap="flat">
                      <a:noFill/>
                      <a:prstDash val="solid"/>
                      <a:round/>
                    </a:ln>
                  </p:spPr>
                  <p:txBody>
                    <a:bodyPr rtlCol="0" anchor="ctr"/>
                    <a:lstStyle/>
                    <a:p>
                      <a:endParaRPr lang="en-CA" dirty="0"/>
                    </a:p>
                  </p:txBody>
                </p:sp>
                <p:sp>
                  <p:nvSpPr>
                    <p:cNvPr id="45" name="Freeform: Shape 44">
                      <a:extLst>
                        <a:ext uri="{FF2B5EF4-FFF2-40B4-BE49-F238E27FC236}">
                          <a16:creationId xmlns:a16="http://schemas.microsoft.com/office/drawing/2014/main" id="{EFF668E4-5513-DA8D-B446-C09EB31D3D2B}"/>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C00000"/>
                    </a:solidFill>
                    <a:ln w="9525" cap="flat">
                      <a:noFill/>
                      <a:prstDash val="solid"/>
                      <a:round/>
                    </a:ln>
                  </p:spPr>
                  <p:txBody>
                    <a:bodyPr rtlCol="0" anchor="ctr"/>
                    <a:lstStyle/>
                    <a:p>
                      <a:endParaRPr lang="en-CA"/>
                    </a:p>
                  </p:txBody>
                </p:sp>
                <p:sp>
                  <p:nvSpPr>
                    <p:cNvPr id="46" name="Freeform: Shape 45">
                      <a:extLst>
                        <a:ext uri="{FF2B5EF4-FFF2-40B4-BE49-F238E27FC236}">
                          <a16:creationId xmlns:a16="http://schemas.microsoft.com/office/drawing/2014/main" id="{FEB606AB-7ADD-342A-3642-E41AA2711C5D}"/>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C00000"/>
                    </a:solidFill>
                    <a:ln w="9525" cap="flat">
                      <a:noFill/>
                      <a:prstDash val="solid"/>
                      <a:round/>
                    </a:ln>
                  </p:spPr>
                  <p:txBody>
                    <a:bodyPr rtlCol="0" anchor="ctr"/>
                    <a:lstStyle/>
                    <a:p>
                      <a:endParaRPr lang="en-CA"/>
                    </a:p>
                  </p:txBody>
                </p:sp>
                <p:sp>
                  <p:nvSpPr>
                    <p:cNvPr id="47" name="Freeform: Shape 46">
                      <a:extLst>
                        <a:ext uri="{FF2B5EF4-FFF2-40B4-BE49-F238E27FC236}">
                          <a16:creationId xmlns:a16="http://schemas.microsoft.com/office/drawing/2014/main" id="{4E0ABAB5-A2FA-9048-1821-A77B975EE6AF}"/>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C00000"/>
                    </a:solidFill>
                    <a:ln w="9525" cap="flat">
                      <a:noFill/>
                      <a:prstDash val="solid"/>
                      <a:round/>
                    </a:ln>
                  </p:spPr>
                  <p:txBody>
                    <a:bodyPr rtlCol="0" anchor="ctr"/>
                    <a:lstStyle/>
                    <a:p>
                      <a:endParaRPr lang="en-CA"/>
                    </a:p>
                  </p:txBody>
                </p:sp>
                <p:sp>
                  <p:nvSpPr>
                    <p:cNvPr id="48" name="Freeform: Shape 47">
                      <a:extLst>
                        <a:ext uri="{FF2B5EF4-FFF2-40B4-BE49-F238E27FC236}">
                          <a16:creationId xmlns:a16="http://schemas.microsoft.com/office/drawing/2014/main" id="{9EC72F5E-16AD-7EE6-93EA-3294E1778C8E}"/>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BC3C29"/>
                    </a:solidFill>
                    <a:ln w="9525" cap="flat">
                      <a:noFill/>
                      <a:prstDash val="solid"/>
                      <a:round/>
                    </a:ln>
                  </p:spPr>
                  <p:txBody>
                    <a:bodyPr rtlCol="0" anchor="ctr"/>
                    <a:lstStyle/>
                    <a:p>
                      <a:endParaRPr lang="en-CA"/>
                    </a:p>
                  </p:txBody>
                </p:sp>
                <p:sp>
                  <p:nvSpPr>
                    <p:cNvPr id="49" name="Freeform: Shape 48">
                      <a:extLst>
                        <a:ext uri="{FF2B5EF4-FFF2-40B4-BE49-F238E27FC236}">
                          <a16:creationId xmlns:a16="http://schemas.microsoft.com/office/drawing/2014/main" id="{D7B992EC-8E5D-5965-66A8-922915F6E32B}"/>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BC3C29"/>
                    </a:solidFill>
                    <a:ln w="9525" cap="flat">
                      <a:noFill/>
                      <a:prstDash val="solid"/>
                      <a:round/>
                    </a:ln>
                  </p:spPr>
                  <p:txBody>
                    <a:bodyPr rtlCol="0" anchor="ctr"/>
                    <a:lstStyle/>
                    <a:p>
                      <a:endParaRPr lang="en-CA"/>
                    </a:p>
                  </p:txBody>
                </p:sp>
                <p:sp>
                  <p:nvSpPr>
                    <p:cNvPr id="50" name="Freeform: Shape 49">
                      <a:extLst>
                        <a:ext uri="{FF2B5EF4-FFF2-40B4-BE49-F238E27FC236}">
                          <a16:creationId xmlns:a16="http://schemas.microsoft.com/office/drawing/2014/main" id="{69CADAC0-C31D-8E79-1E11-EE690E5B6BCA}"/>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BC3C29"/>
                    </a:solidFill>
                    <a:ln w="9525" cap="flat">
                      <a:noFill/>
                      <a:prstDash val="solid"/>
                      <a:round/>
                    </a:ln>
                  </p:spPr>
                  <p:txBody>
                    <a:bodyPr rtlCol="0" anchor="ctr"/>
                    <a:lstStyle/>
                    <a:p>
                      <a:endParaRPr lang="en-CA"/>
                    </a:p>
                  </p:txBody>
                </p:sp>
                <p:sp>
                  <p:nvSpPr>
                    <p:cNvPr id="51" name="Freeform: Shape 50">
                      <a:extLst>
                        <a:ext uri="{FF2B5EF4-FFF2-40B4-BE49-F238E27FC236}">
                          <a16:creationId xmlns:a16="http://schemas.microsoft.com/office/drawing/2014/main" id="{878C076C-AFBD-BA98-BF9D-B075918DF01F}"/>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BC3C29"/>
                    </a:solidFill>
                    <a:ln w="9525" cap="flat">
                      <a:noFill/>
                      <a:prstDash val="solid"/>
                      <a:round/>
                    </a:ln>
                  </p:spPr>
                  <p:txBody>
                    <a:bodyPr rtlCol="0" anchor="ctr"/>
                    <a:lstStyle/>
                    <a:p>
                      <a:endParaRPr lang="en-CA"/>
                    </a:p>
                  </p:txBody>
                </p:sp>
                <p:sp>
                  <p:nvSpPr>
                    <p:cNvPr id="52" name="Freeform: Shape 51">
                      <a:extLst>
                        <a:ext uri="{FF2B5EF4-FFF2-40B4-BE49-F238E27FC236}">
                          <a16:creationId xmlns:a16="http://schemas.microsoft.com/office/drawing/2014/main" id="{447FAA9A-831D-BDD9-AEE9-F772D5F2E487}"/>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BC3C29"/>
                    </a:solidFill>
                    <a:ln w="9525" cap="flat">
                      <a:noFill/>
                      <a:prstDash val="solid"/>
                      <a:round/>
                    </a:ln>
                  </p:spPr>
                  <p:txBody>
                    <a:bodyPr rtlCol="0" anchor="ctr"/>
                    <a:lstStyle/>
                    <a:p>
                      <a:endParaRPr lang="en-CA"/>
                    </a:p>
                  </p:txBody>
                </p:sp>
                <p:sp>
                  <p:nvSpPr>
                    <p:cNvPr id="53" name="Freeform: Shape 52">
                      <a:extLst>
                        <a:ext uri="{FF2B5EF4-FFF2-40B4-BE49-F238E27FC236}">
                          <a16:creationId xmlns:a16="http://schemas.microsoft.com/office/drawing/2014/main" id="{3EE898C3-B1D3-0512-9488-E4CB2DF31831}"/>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BC3C29"/>
                    </a:solidFill>
                    <a:ln w="9525" cap="flat">
                      <a:noFill/>
                      <a:prstDash val="solid"/>
                      <a:round/>
                    </a:ln>
                  </p:spPr>
                  <p:txBody>
                    <a:bodyPr rtlCol="0" anchor="ctr"/>
                    <a:lstStyle/>
                    <a:p>
                      <a:endParaRPr lang="en-CA"/>
                    </a:p>
                  </p:txBody>
                </p:sp>
              </p:grpSp>
              <p:grpSp>
                <p:nvGrpSpPr>
                  <p:cNvPr id="27" name="Graphic 4">
                    <a:extLst>
                      <a:ext uri="{FF2B5EF4-FFF2-40B4-BE49-F238E27FC236}">
                        <a16:creationId xmlns:a16="http://schemas.microsoft.com/office/drawing/2014/main" id="{6DBAE9D1-6850-2A99-7A83-B68A17A2FFC0}"/>
                      </a:ext>
                    </a:extLst>
                  </p:cNvPr>
                  <p:cNvGrpSpPr/>
                  <p:nvPr/>
                </p:nvGrpSpPr>
                <p:grpSpPr>
                  <a:xfrm>
                    <a:off x="1616500" y="2772840"/>
                    <a:ext cx="1155763" cy="2179032"/>
                    <a:chOff x="1616500" y="2772840"/>
                    <a:chExt cx="1155763" cy="2179032"/>
                  </a:xfrm>
                  <a:solidFill>
                    <a:srgbClr val="000000"/>
                  </a:solidFill>
                </p:grpSpPr>
                <p:sp>
                  <p:nvSpPr>
                    <p:cNvPr id="28" name="Freeform: Shape 27">
                      <a:extLst>
                        <a:ext uri="{FF2B5EF4-FFF2-40B4-BE49-F238E27FC236}">
                          <a16:creationId xmlns:a16="http://schemas.microsoft.com/office/drawing/2014/main" id="{339030AB-5E26-9D16-D0DB-21C3461A93AA}"/>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BC3C29"/>
                    </a:solidFill>
                    <a:ln w="9525" cap="flat">
                      <a:noFill/>
                      <a:prstDash val="solid"/>
                      <a:round/>
                    </a:ln>
                  </p:spPr>
                  <p:txBody>
                    <a:bodyPr rtlCol="0" anchor="ctr"/>
                    <a:lstStyle/>
                    <a:p>
                      <a:endParaRPr lang="en-CA"/>
                    </a:p>
                  </p:txBody>
                </p:sp>
                <p:sp>
                  <p:nvSpPr>
                    <p:cNvPr id="29" name="Freeform: Shape 28">
                      <a:extLst>
                        <a:ext uri="{FF2B5EF4-FFF2-40B4-BE49-F238E27FC236}">
                          <a16:creationId xmlns:a16="http://schemas.microsoft.com/office/drawing/2014/main" id="{09FC3E14-6C58-88D6-EFDF-F0B7681CDAAE}"/>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BC3C29"/>
                    </a:solidFill>
                    <a:ln w="9525" cap="flat">
                      <a:noFill/>
                      <a:prstDash val="solid"/>
                      <a:round/>
                    </a:ln>
                  </p:spPr>
                  <p:txBody>
                    <a:bodyPr rtlCol="0" anchor="ctr"/>
                    <a:lstStyle/>
                    <a:p>
                      <a:endParaRPr lang="en-CA"/>
                    </a:p>
                  </p:txBody>
                </p:sp>
                <p:sp>
                  <p:nvSpPr>
                    <p:cNvPr id="30" name="Freeform: Shape 29">
                      <a:extLst>
                        <a:ext uri="{FF2B5EF4-FFF2-40B4-BE49-F238E27FC236}">
                          <a16:creationId xmlns:a16="http://schemas.microsoft.com/office/drawing/2014/main" id="{77F82FC7-ABC6-A3C2-14F1-E5A9A65272A3}"/>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BC3C29"/>
                    </a:solidFill>
                    <a:ln w="9525" cap="flat">
                      <a:noFill/>
                      <a:prstDash val="solid"/>
                      <a:round/>
                    </a:ln>
                  </p:spPr>
                  <p:txBody>
                    <a:bodyPr rtlCol="0" anchor="ctr"/>
                    <a:lstStyle/>
                    <a:p>
                      <a:endParaRPr lang="en-CA" dirty="0"/>
                    </a:p>
                  </p:txBody>
                </p:sp>
                <p:sp>
                  <p:nvSpPr>
                    <p:cNvPr id="31" name="Freeform: Shape 30">
                      <a:extLst>
                        <a:ext uri="{FF2B5EF4-FFF2-40B4-BE49-F238E27FC236}">
                          <a16:creationId xmlns:a16="http://schemas.microsoft.com/office/drawing/2014/main" id="{9AD09C26-F7F2-48A6-4130-36B612FD6EDC}"/>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BC3C29"/>
                    </a:solidFill>
                    <a:ln w="9525" cap="flat">
                      <a:noFill/>
                      <a:prstDash val="solid"/>
                      <a:round/>
                    </a:ln>
                  </p:spPr>
                  <p:txBody>
                    <a:bodyPr rtlCol="0" anchor="ctr"/>
                    <a:lstStyle/>
                    <a:p>
                      <a:endParaRPr lang="en-CA"/>
                    </a:p>
                  </p:txBody>
                </p:sp>
                <p:sp>
                  <p:nvSpPr>
                    <p:cNvPr id="32" name="Freeform: Shape 31">
                      <a:extLst>
                        <a:ext uri="{FF2B5EF4-FFF2-40B4-BE49-F238E27FC236}">
                          <a16:creationId xmlns:a16="http://schemas.microsoft.com/office/drawing/2014/main" id="{CBE9654D-AB2C-3906-FBA8-87D27357A51F}"/>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C00000"/>
                    </a:solidFill>
                    <a:ln w="9525" cap="flat">
                      <a:noFill/>
                      <a:prstDash val="solid"/>
                      <a:round/>
                    </a:ln>
                  </p:spPr>
                  <p:txBody>
                    <a:bodyPr rtlCol="0" anchor="ctr"/>
                    <a:lstStyle/>
                    <a:p>
                      <a:endParaRPr lang="en-CA"/>
                    </a:p>
                  </p:txBody>
                </p:sp>
                <p:sp>
                  <p:nvSpPr>
                    <p:cNvPr id="33" name="Freeform: Shape 32">
                      <a:extLst>
                        <a:ext uri="{FF2B5EF4-FFF2-40B4-BE49-F238E27FC236}">
                          <a16:creationId xmlns:a16="http://schemas.microsoft.com/office/drawing/2014/main" id="{C6AD2E36-EF24-B9D0-CB88-310AB1B93521}"/>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C00000"/>
                    </a:solidFill>
                    <a:ln w="9525" cap="flat">
                      <a:noFill/>
                      <a:prstDash val="solid"/>
                      <a:round/>
                    </a:ln>
                  </p:spPr>
                  <p:txBody>
                    <a:bodyPr rtlCol="0" anchor="ctr"/>
                    <a:lstStyle/>
                    <a:p>
                      <a:endParaRPr lang="en-CA"/>
                    </a:p>
                  </p:txBody>
                </p:sp>
                <p:sp>
                  <p:nvSpPr>
                    <p:cNvPr id="34" name="Freeform: Shape 33">
                      <a:extLst>
                        <a:ext uri="{FF2B5EF4-FFF2-40B4-BE49-F238E27FC236}">
                          <a16:creationId xmlns:a16="http://schemas.microsoft.com/office/drawing/2014/main" id="{B9C53EC4-9F92-3BE4-4ADB-B8B7B410F115}"/>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C00000"/>
                    </a:solidFill>
                    <a:ln w="9525" cap="flat">
                      <a:noFill/>
                      <a:prstDash val="solid"/>
                      <a:round/>
                    </a:ln>
                  </p:spPr>
                  <p:txBody>
                    <a:bodyPr rtlCol="0" anchor="ctr"/>
                    <a:lstStyle/>
                    <a:p>
                      <a:endParaRPr lang="en-CA"/>
                    </a:p>
                  </p:txBody>
                </p:sp>
                <p:sp>
                  <p:nvSpPr>
                    <p:cNvPr id="35" name="Freeform: Shape 34">
                      <a:extLst>
                        <a:ext uri="{FF2B5EF4-FFF2-40B4-BE49-F238E27FC236}">
                          <a16:creationId xmlns:a16="http://schemas.microsoft.com/office/drawing/2014/main" id="{5DE1CCD8-8161-60F4-5ADF-15CFA765009D}"/>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BC3C29"/>
                    </a:solidFill>
                    <a:ln w="9525" cap="flat">
                      <a:noFill/>
                      <a:prstDash val="solid"/>
                      <a:round/>
                    </a:ln>
                  </p:spPr>
                  <p:txBody>
                    <a:bodyPr rtlCol="0" anchor="ctr"/>
                    <a:lstStyle/>
                    <a:p>
                      <a:endParaRPr lang="en-CA"/>
                    </a:p>
                  </p:txBody>
                </p:sp>
                <p:sp>
                  <p:nvSpPr>
                    <p:cNvPr id="36" name="Freeform: Shape 35">
                      <a:extLst>
                        <a:ext uri="{FF2B5EF4-FFF2-40B4-BE49-F238E27FC236}">
                          <a16:creationId xmlns:a16="http://schemas.microsoft.com/office/drawing/2014/main" id="{617EE139-907C-CCB7-E6ED-BE16D2DBEBEB}"/>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BC3C29"/>
                    </a:solidFill>
                    <a:ln w="9525" cap="flat">
                      <a:noFill/>
                      <a:prstDash val="solid"/>
                      <a:round/>
                    </a:ln>
                  </p:spPr>
                  <p:txBody>
                    <a:bodyPr rtlCol="0" anchor="ctr"/>
                    <a:lstStyle/>
                    <a:p>
                      <a:endParaRPr lang="en-CA"/>
                    </a:p>
                  </p:txBody>
                </p:sp>
                <p:sp>
                  <p:nvSpPr>
                    <p:cNvPr id="37" name="Freeform: Shape 36">
                      <a:extLst>
                        <a:ext uri="{FF2B5EF4-FFF2-40B4-BE49-F238E27FC236}">
                          <a16:creationId xmlns:a16="http://schemas.microsoft.com/office/drawing/2014/main" id="{8407F8E5-25F3-DECC-12B3-402FAB5DEAAD}"/>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BC3C29"/>
                    </a:solidFill>
                    <a:ln w="9525" cap="flat">
                      <a:noFill/>
                      <a:prstDash val="solid"/>
                      <a:round/>
                    </a:ln>
                  </p:spPr>
                  <p:txBody>
                    <a:bodyPr rtlCol="0" anchor="ctr"/>
                    <a:lstStyle/>
                    <a:p>
                      <a:endParaRPr lang="en-CA"/>
                    </a:p>
                  </p:txBody>
                </p:sp>
                <p:sp>
                  <p:nvSpPr>
                    <p:cNvPr id="38" name="Freeform: Shape 37">
                      <a:extLst>
                        <a:ext uri="{FF2B5EF4-FFF2-40B4-BE49-F238E27FC236}">
                          <a16:creationId xmlns:a16="http://schemas.microsoft.com/office/drawing/2014/main" id="{426359EC-72D1-87FC-0DCF-78C546F559A7}"/>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BC3C29"/>
                    </a:solidFill>
                    <a:ln w="9525" cap="flat">
                      <a:noFill/>
                      <a:prstDash val="solid"/>
                      <a:round/>
                    </a:ln>
                  </p:spPr>
                  <p:txBody>
                    <a:bodyPr rtlCol="0" anchor="ctr"/>
                    <a:lstStyle/>
                    <a:p>
                      <a:endParaRPr lang="en-CA"/>
                    </a:p>
                  </p:txBody>
                </p:sp>
                <p:sp>
                  <p:nvSpPr>
                    <p:cNvPr id="39" name="Freeform: Shape 38">
                      <a:extLst>
                        <a:ext uri="{FF2B5EF4-FFF2-40B4-BE49-F238E27FC236}">
                          <a16:creationId xmlns:a16="http://schemas.microsoft.com/office/drawing/2014/main" id="{0FA24F5C-D74F-04CF-2170-ACF4B76F4074}"/>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BC3C29"/>
                    </a:solidFill>
                    <a:ln w="9525" cap="flat">
                      <a:noFill/>
                      <a:prstDash val="solid"/>
                      <a:round/>
                    </a:ln>
                  </p:spPr>
                  <p:txBody>
                    <a:bodyPr rtlCol="0" anchor="ctr"/>
                    <a:lstStyle/>
                    <a:p>
                      <a:endParaRPr lang="en-CA"/>
                    </a:p>
                  </p:txBody>
                </p:sp>
                <p:sp>
                  <p:nvSpPr>
                    <p:cNvPr id="40" name="Freeform: Shape 39">
                      <a:extLst>
                        <a:ext uri="{FF2B5EF4-FFF2-40B4-BE49-F238E27FC236}">
                          <a16:creationId xmlns:a16="http://schemas.microsoft.com/office/drawing/2014/main" id="{269F63D9-BAE5-AA97-2344-28BBEB4AB51E}"/>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BC3C29"/>
                    </a:solidFill>
                    <a:ln w="9525" cap="flat">
                      <a:noFill/>
                      <a:prstDash val="solid"/>
                      <a:round/>
                    </a:ln>
                  </p:spPr>
                  <p:txBody>
                    <a:bodyPr rtlCol="0" anchor="ctr"/>
                    <a:lstStyle/>
                    <a:p>
                      <a:endParaRPr lang="en-CA"/>
                    </a:p>
                  </p:txBody>
                </p:sp>
              </p:grpSp>
            </p:grpSp>
          </p:grpSp>
          <p:pic>
            <p:nvPicPr>
              <p:cNvPr id="22" name="Graphic 21" descr="Female with solid fill">
                <a:extLst>
                  <a:ext uri="{FF2B5EF4-FFF2-40B4-BE49-F238E27FC236}">
                    <a16:creationId xmlns:a16="http://schemas.microsoft.com/office/drawing/2014/main" id="{0CAFE6FE-1B71-62BA-3F15-158D7BC5B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683492"/>
                <a:ext cx="477018" cy="477018"/>
              </a:xfrm>
              <a:prstGeom prst="rect">
                <a:avLst/>
              </a:prstGeom>
            </p:spPr>
          </p:pic>
        </p:grpSp>
      </p:grpSp>
      <p:grpSp>
        <p:nvGrpSpPr>
          <p:cNvPr id="59" name="Group 58">
            <a:extLst>
              <a:ext uri="{FF2B5EF4-FFF2-40B4-BE49-F238E27FC236}">
                <a16:creationId xmlns:a16="http://schemas.microsoft.com/office/drawing/2014/main" id="{93D2B125-0B92-E88E-196C-5AB159B12180}"/>
              </a:ext>
            </a:extLst>
          </p:cNvPr>
          <p:cNvGrpSpPr/>
          <p:nvPr/>
        </p:nvGrpSpPr>
        <p:grpSpPr>
          <a:xfrm>
            <a:off x="3223778" y="3679705"/>
            <a:ext cx="7493261" cy="1826994"/>
            <a:chOff x="710987" y="2268548"/>
            <a:chExt cx="7493261" cy="1826994"/>
          </a:xfrm>
        </p:grpSpPr>
        <p:grpSp>
          <p:nvGrpSpPr>
            <p:cNvPr id="60" name="Group 59">
              <a:extLst>
                <a:ext uri="{FF2B5EF4-FFF2-40B4-BE49-F238E27FC236}">
                  <a16:creationId xmlns:a16="http://schemas.microsoft.com/office/drawing/2014/main" id="{C10A340C-D9FF-5DF4-5773-0F1F74733FFE}"/>
                </a:ext>
              </a:extLst>
            </p:cNvPr>
            <p:cNvGrpSpPr/>
            <p:nvPr/>
          </p:nvGrpSpPr>
          <p:grpSpPr>
            <a:xfrm>
              <a:off x="710987" y="2268548"/>
              <a:ext cx="7493261" cy="1826994"/>
              <a:chOff x="429471" y="1178321"/>
              <a:chExt cx="7493261" cy="1826994"/>
            </a:xfrm>
          </p:grpSpPr>
          <p:grpSp>
            <p:nvGrpSpPr>
              <p:cNvPr id="99" name="Group 98">
                <a:extLst>
                  <a:ext uri="{FF2B5EF4-FFF2-40B4-BE49-F238E27FC236}">
                    <a16:creationId xmlns:a16="http://schemas.microsoft.com/office/drawing/2014/main" id="{A0D8D0CA-C7F7-CFE8-1854-312DC3271043}"/>
                  </a:ext>
                </a:extLst>
              </p:cNvPr>
              <p:cNvGrpSpPr/>
              <p:nvPr/>
            </p:nvGrpSpPr>
            <p:grpSpPr>
              <a:xfrm>
                <a:off x="429471" y="1178321"/>
                <a:ext cx="7493261" cy="1826994"/>
                <a:chOff x="1029763" y="1734223"/>
                <a:chExt cx="7493261" cy="1826994"/>
              </a:xfrm>
            </p:grpSpPr>
            <p:grpSp>
              <p:nvGrpSpPr>
                <p:cNvPr id="103" name="Group 102">
                  <a:extLst>
                    <a:ext uri="{FF2B5EF4-FFF2-40B4-BE49-F238E27FC236}">
                      <a16:creationId xmlns:a16="http://schemas.microsoft.com/office/drawing/2014/main" id="{0F0756A1-465E-F492-8B12-859145194EAB}"/>
                    </a:ext>
                  </a:extLst>
                </p:cNvPr>
                <p:cNvGrpSpPr/>
                <p:nvPr/>
              </p:nvGrpSpPr>
              <p:grpSpPr>
                <a:xfrm>
                  <a:off x="1029763" y="1734223"/>
                  <a:ext cx="7493261" cy="1826994"/>
                  <a:chOff x="792062" y="1935540"/>
                  <a:chExt cx="7493261" cy="1826994"/>
                </a:xfrm>
              </p:grpSpPr>
              <p:grpSp>
                <p:nvGrpSpPr>
                  <p:cNvPr id="105" name="Group 104">
                    <a:extLst>
                      <a:ext uri="{FF2B5EF4-FFF2-40B4-BE49-F238E27FC236}">
                        <a16:creationId xmlns:a16="http://schemas.microsoft.com/office/drawing/2014/main" id="{59A50DFA-BBB7-DE84-BB46-F9FC69A7B368}"/>
                      </a:ext>
                    </a:extLst>
                  </p:cNvPr>
                  <p:cNvGrpSpPr/>
                  <p:nvPr/>
                </p:nvGrpSpPr>
                <p:grpSpPr>
                  <a:xfrm>
                    <a:off x="792062" y="1935540"/>
                    <a:ext cx="7493261" cy="1826994"/>
                    <a:chOff x="827061" y="1717567"/>
                    <a:chExt cx="7493261" cy="1826994"/>
                  </a:xfrm>
                </p:grpSpPr>
                <p:grpSp>
                  <p:nvGrpSpPr>
                    <p:cNvPr id="107" name="Group 106">
                      <a:extLst>
                        <a:ext uri="{FF2B5EF4-FFF2-40B4-BE49-F238E27FC236}">
                          <a16:creationId xmlns:a16="http://schemas.microsoft.com/office/drawing/2014/main" id="{366EE4C7-B61E-776F-829B-5DD00E28A4B3}"/>
                        </a:ext>
                      </a:extLst>
                    </p:cNvPr>
                    <p:cNvGrpSpPr/>
                    <p:nvPr/>
                  </p:nvGrpSpPr>
                  <p:grpSpPr>
                    <a:xfrm>
                      <a:off x="827061" y="1717567"/>
                      <a:ext cx="2724842" cy="1826994"/>
                      <a:chOff x="827061" y="1717567"/>
                      <a:chExt cx="2724842" cy="1826994"/>
                    </a:xfrm>
                  </p:grpSpPr>
                  <p:sp>
                    <p:nvSpPr>
                      <p:cNvPr id="109" name="Oval 108">
                        <a:extLst>
                          <a:ext uri="{FF2B5EF4-FFF2-40B4-BE49-F238E27FC236}">
                            <a16:creationId xmlns:a16="http://schemas.microsoft.com/office/drawing/2014/main" id="{9F27B45A-16F7-3B18-8B24-4A8BD426E91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cxnSp>
                    <p:nvCxnSpPr>
                      <p:cNvPr id="110" name="Straight Arrow Connector 109">
                        <a:extLst>
                          <a:ext uri="{FF2B5EF4-FFF2-40B4-BE49-F238E27FC236}">
                            <a16:creationId xmlns:a16="http://schemas.microsoft.com/office/drawing/2014/main" id="{7CDFF37F-6E18-2004-267C-E76E52ED9163}"/>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108" name="TextBox 107">
                      <a:extLst>
                        <a:ext uri="{FF2B5EF4-FFF2-40B4-BE49-F238E27FC236}">
                          <a16:creationId xmlns:a16="http://schemas.microsoft.com/office/drawing/2014/main" id="{E3DFADF9-BB01-690A-B07C-6E823323D354}"/>
                        </a:ext>
                      </a:extLst>
                    </p:cNvPr>
                    <p:cNvSpPr txBox="1"/>
                    <p:nvPr/>
                  </p:nvSpPr>
                  <p:spPr>
                    <a:xfrm>
                      <a:off x="4637605" y="2536428"/>
                      <a:ext cx="3682717"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Virgin reference females</a:t>
                      </a:r>
                      <a:endParaRPr lang="en-CA" sz="2400" dirty="0">
                        <a:latin typeface="Helvetica" panose="020B0604020202020204" pitchFamily="34" charset="0"/>
                        <a:cs typeface="Helvetica" panose="020B0604020202020204" pitchFamily="34" charset="0"/>
                      </a:endParaRPr>
                    </a:p>
                  </p:txBody>
                </p:sp>
              </p:grpSp>
              <p:pic>
                <p:nvPicPr>
                  <p:cNvPr id="106" name="Graphic 105" descr="Male with solid fill">
                    <a:extLst>
                      <a:ext uri="{FF2B5EF4-FFF2-40B4-BE49-F238E27FC236}">
                        <a16:creationId xmlns:a16="http://schemas.microsoft.com/office/drawing/2014/main" id="{2FC67610-9FE7-E883-306E-35E0B2CD3E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9283" y="2731519"/>
                    <a:ext cx="434980" cy="434980"/>
                  </a:xfrm>
                  <a:prstGeom prst="rect">
                    <a:avLst/>
                  </a:prstGeom>
                </p:spPr>
              </p:pic>
            </p:grpSp>
            <p:pic>
              <p:nvPicPr>
                <p:cNvPr id="104" name="Graphic 103" descr="Female with solid fill">
                  <a:extLst>
                    <a:ext uri="{FF2B5EF4-FFF2-40B4-BE49-F238E27FC236}">
                      <a16:creationId xmlns:a16="http://schemas.microsoft.com/office/drawing/2014/main" id="{74DD09FB-C2F4-835D-3B2E-4D7BF3A0C8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2249" y="2579403"/>
                  <a:ext cx="477018" cy="477018"/>
                </a:xfrm>
                <a:prstGeom prst="rect">
                  <a:avLst/>
                </a:prstGeom>
              </p:spPr>
            </p:pic>
          </p:grpSp>
          <p:grpSp>
            <p:nvGrpSpPr>
              <p:cNvPr id="100" name="Group 99">
                <a:extLst>
                  <a:ext uri="{FF2B5EF4-FFF2-40B4-BE49-F238E27FC236}">
                    <a16:creationId xmlns:a16="http://schemas.microsoft.com/office/drawing/2014/main" id="{79DAC201-F703-2BC5-F724-D877B2F81305}"/>
                  </a:ext>
                </a:extLst>
              </p:cNvPr>
              <p:cNvGrpSpPr/>
              <p:nvPr/>
            </p:nvGrpSpPr>
            <p:grpSpPr>
              <a:xfrm>
                <a:off x="3080053" y="1546702"/>
                <a:ext cx="1131354" cy="1131354"/>
                <a:chOff x="3080053" y="1546702"/>
                <a:chExt cx="1131354" cy="1131354"/>
              </a:xfrm>
            </p:grpSpPr>
            <p:pic>
              <p:nvPicPr>
                <p:cNvPr id="101" name="Graphic 100">
                  <a:extLst>
                    <a:ext uri="{FF2B5EF4-FFF2-40B4-BE49-F238E27FC236}">
                      <a16:creationId xmlns:a16="http://schemas.microsoft.com/office/drawing/2014/main" id="{0C129B41-CA9E-9479-4BC1-4A976A32E4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053" y="1546702"/>
                  <a:ext cx="1131354" cy="1131354"/>
                </a:xfrm>
                <a:prstGeom prst="rect">
                  <a:avLst/>
                </a:prstGeom>
              </p:spPr>
            </p:pic>
            <p:pic>
              <p:nvPicPr>
                <p:cNvPr id="102" name="Graphic 101" descr="Male with solid fill">
                  <a:extLst>
                    <a:ext uri="{FF2B5EF4-FFF2-40B4-BE49-F238E27FC236}">
                      <a16:creationId xmlns:a16="http://schemas.microsoft.com/office/drawing/2014/main" id="{4E0DB486-477E-041A-B2F4-4FCCFC3D3C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5300" y="2057475"/>
                  <a:ext cx="434980" cy="434980"/>
                </a:xfrm>
                <a:prstGeom prst="rect">
                  <a:avLst/>
                </a:prstGeom>
              </p:spPr>
            </p:pic>
          </p:grpSp>
        </p:grpSp>
        <p:grpSp>
          <p:nvGrpSpPr>
            <p:cNvPr id="61" name="Group 60">
              <a:extLst>
                <a:ext uri="{FF2B5EF4-FFF2-40B4-BE49-F238E27FC236}">
                  <a16:creationId xmlns:a16="http://schemas.microsoft.com/office/drawing/2014/main" id="{6A24E9A5-1ED8-7AD0-3CDD-BF286A15115F}"/>
                </a:ext>
              </a:extLst>
            </p:cNvPr>
            <p:cNvGrpSpPr/>
            <p:nvPr/>
          </p:nvGrpSpPr>
          <p:grpSpPr>
            <a:xfrm>
              <a:off x="1173497" y="2667820"/>
              <a:ext cx="1056970" cy="1002189"/>
              <a:chOff x="849647" y="1285703"/>
              <a:chExt cx="1056970" cy="1002189"/>
            </a:xfrm>
          </p:grpSpPr>
          <p:grpSp>
            <p:nvGrpSpPr>
              <p:cNvPr id="62" name="Graphic 4">
                <a:extLst>
                  <a:ext uri="{FF2B5EF4-FFF2-40B4-BE49-F238E27FC236}">
                    <a16:creationId xmlns:a16="http://schemas.microsoft.com/office/drawing/2014/main" id="{7DCECA4F-A89D-E677-DAC8-8DCB76899F70}"/>
                  </a:ext>
                </a:extLst>
              </p:cNvPr>
              <p:cNvGrpSpPr/>
              <p:nvPr/>
            </p:nvGrpSpPr>
            <p:grpSpPr>
              <a:xfrm>
                <a:off x="849647" y="1285703"/>
                <a:ext cx="1056970" cy="1002189"/>
                <a:chOff x="196363" y="2703207"/>
                <a:chExt cx="2699997" cy="2699997"/>
              </a:xfrm>
            </p:grpSpPr>
            <p:sp>
              <p:nvSpPr>
                <p:cNvPr id="64" name="Freeform: Shape 63">
                  <a:extLst>
                    <a:ext uri="{FF2B5EF4-FFF2-40B4-BE49-F238E27FC236}">
                      <a16:creationId xmlns:a16="http://schemas.microsoft.com/office/drawing/2014/main" id="{6D043D1C-F512-D66F-2FFF-2A6D5E7F0C57}"/>
                    </a:ext>
                  </a:extLst>
                </p:cNvPr>
                <p:cNvSpPr/>
                <p:nvPr/>
              </p:nvSpPr>
              <p:spPr>
                <a:xfrm>
                  <a:off x="196363" y="2703207"/>
                  <a:ext cx="2699997" cy="2699997"/>
                </a:xfrm>
                <a:custGeom>
                  <a:avLst/>
                  <a:gdLst>
                    <a:gd name="connsiteX0" fmla="*/ -1634 w 2699997"/>
                    <a:gd name="connsiteY0" fmla="*/ -2584 h 2699997"/>
                    <a:gd name="connsiteX1" fmla="*/ 2698363 w 2699997"/>
                    <a:gd name="connsiteY1" fmla="*/ -2584 h 2699997"/>
                    <a:gd name="connsiteX2" fmla="*/ 2698363 w 2699997"/>
                    <a:gd name="connsiteY2" fmla="*/ 2697413 h 2699997"/>
                    <a:gd name="connsiteX3" fmla="*/ -1634 w 2699997"/>
                    <a:gd name="connsiteY3" fmla="*/ 2697413 h 2699997"/>
                  </a:gdLst>
                  <a:ahLst/>
                  <a:cxnLst>
                    <a:cxn ang="0">
                      <a:pos x="connsiteX0" y="connsiteY0"/>
                    </a:cxn>
                    <a:cxn ang="0">
                      <a:pos x="connsiteX1" y="connsiteY1"/>
                    </a:cxn>
                    <a:cxn ang="0">
                      <a:pos x="connsiteX2" y="connsiteY2"/>
                    </a:cxn>
                    <a:cxn ang="0">
                      <a:pos x="connsiteX3" y="connsiteY3"/>
                    </a:cxn>
                  </a:cxnLst>
                  <a:rect l="l" t="t" r="r" b="b"/>
                  <a:pathLst>
                    <a:path w="2699997" h="2699997">
                      <a:moveTo>
                        <a:pt x="-1634" y="-2584"/>
                      </a:moveTo>
                      <a:lnTo>
                        <a:pt x="2698363" y="-2584"/>
                      </a:lnTo>
                      <a:lnTo>
                        <a:pt x="2698363" y="2697413"/>
                      </a:lnTo>
                      <a:lnTo>
                        <a:pt x="-1634" y="2697413"/>
                      </a:lnTo>
                      <a:close/>
                    </a:path>
                  </a:pathLst>
                </a:custGeom>
                <a:noFill/>
                <a:ln w="8374" cap="flat">
                  <a:noFill/>
                  <a:prstDash val="solid"/>
                  <a:round/>
                </a:ln>
              </p:spPr>
              <p:txBody>
                <a:bodyPr rtlCol="0" anchor="ctr"/>
                <a:lstStyle/>
                <a:p>
                  <a:endParaRPr lang="en-CA"/>
                </a:p>
              </p:txBody>
            </p:sp>
            <p:grpSp>
              <p:nvGrpSpPr>
                <p:cNvPr id="65" name="Graphic 4">
                  <a:extLst>
                    <a:ext uri="{FF2B5EF4-FFF2-40B4-BE49-F238E27FC236}">
                      <a16:creationId xmlns:a16="http://schemas.microsoft.com/office/drawing/2014/main" id="{D1F4DDF4-78DA-8965-4FCC-0261D60DBC70}"/>
                    </a:ext>
                  </a:extLst>
                </p:cNvPr>
                <p:cNvGrpSpPr/>
                <p:nvPr/>
              </p:nvGrpSpPr>
              <p:grpSpPr>
                <a:xfrm>
                  <a:off x="320422" y="2772840"/>
                  <a:ext cx="2451841" cy="2560724"/>
                  <a:chOff x="320422" y="2772840"/>
                  <a:chExt cx="2451841" cy="2560724"/>
                </a:xfrm>
                <a:solidFill>
                  <a:srgbClr val="000000"/>
                </a:solidFill>
              </p:grpSpPr>
              <p:grpSp>
                <p:nvGrpSpPr>
                  <p:cNvPr id="66" name="Graphic 4">
                    <a:extLst>
                      <a:ext uri="{FF2B5EF4-FFF2-40B4-BE49-F238E27FC236}">
                        <a16:creationId xmlns:a16="http://schemas.microsoft.com/office/drawing/2014/main" id="{AF8492FC-51A7-862C-D444-65DC8EF7611E}"/>
                      </a:ext>
                    </a:extLst>
                  </p:cNvPr>
                  <p:cNvGrpSpPr/>
                  <p:nvPr/>
                </p:nvGrpSpPr>
                <p:grpSpPr>
                  <a:xfrm>
                    <a:off x="816990" y="3125646"/>
                    <a:ext cx="1458632" cy="2207918"/>
                    <a:chOff x="816990" y="3125646"/>
                    <a:chExt cx="1458632" cy="2207918"/>
                  </a:xfrm>
                  <a:solidFill>
                    <a:srgbClr val="000000"/>
                  </a:solidFill>
                </p:grpSpPr>
                <p:sp>
                  <p:nvSpPr>
                    <p:cNvPr id="95" name="Freeform: Shape 94">
                      <a:extLst>
                        <a:ext uri="{FF2B5EF4-FFF2-40B4-BE49-F238E27FC236}">
                          <a16:creationId xmlns:a16="http://schemas.microsoft.com/office/drawing/2014/main" id="{3BA86DEC-76A2-EA65-96DC-C332EF22A55D}"/>
                        </a:ext>
                      </a:extLst>
                    </p:cNvPr>
                    <p:cNvSpPr/>
                    <p:nvPr/>
                  </p:nvSpPr>
                  <p:spPr>
                    <a:xfrm rot="10800000">
                      <a:off x="816990" y="3577458"/>
                      <a:ext cx="1458632" cy="1756106"/>
                    </a:xfrm>
                    <a:custGeom>
                      <a:avLst/>
                      <a:gdLst>
                        <a:gd name="connsiteX0" fmla="*/ 727693 w 1458632"/>
                        <a:gd name="connsiteY0" fmla="*/ -2586 h 1756106"/>
                        <a:gd name="connsiteX1" fmla="*/ -1622 w 1458632"/>
                        <a:gd name="connsiteY1" fmla="*/ 1024155 h 1756106"/>
                        <a:gd name="connsiteX2" fmla="*/ 727693 w 1458632"/>
                        <a:gd name="connsiteY2" fmla="*/ 1753521 h 1756106"/>
                        <a:gd name="connsiteX3" fmla="*/ 1457011 w 1458632"/>
                        <a:gd name="connsiteY3" fmla="*/ 1024155 h 1756106"/>
                        <a:gd name="connsiteX4" fmla="*/ 727693 w 1458632"/>
                        <a:gd name="connsiteY4" fmla="*/ -2586 h 1756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632" h="1756106">
                          <a:moveTo>
                            <a:pt x="727693" y="-2586"/>
                          </a:moveTo>
                          <a:cubicBezTo>
                            <a:pt x="727693" y="-2586"/>
                            <a:pt x="-1622" y="181930"/>
                            <a:pt x="-1622" y="1024155"/>
                          </a:cubicBezTo>
                          <a:cubicBezTo>
                            <a:pt x="-1622" y="1426659"/>
                            <a:pt x="325196" y="1753521"/>
                            <a:pt x="727693" y="1753521"/>
                          </a:cubicBezTo>
                          <a:cubicBezTo>
                            <a:pt x="1130193" y="1753521"/>
                            <a:pt x="1457011" y="1426659"/>
                            <a:pt x="1457011" y="1024155"/>
                          </a:cubicBezTo>
                          <a:cubicBezTo>
                            <a:pt x="1457011" y="181930"/>
                            <a:pt x="727693" y="-2586"/>
                            <a:pt x="727693" y="-2586"/>
                          </a:cubicBezTo>
                          <a:close/>
                        </a:path>
                      </a:pathLst>
                    </a:custGeom>
                    <a:solidFill>
                      <a:srgbClr val="72B1D5"/>
                    </a:solidFill>
                    <a:ln w="16079" cap="flat">
                      <a:noFill/>
                      <a:prstDash val="solid"/>
                      <a:round/>
                    </a:ln>
                  </p:spPr>
                  <p:txBody>
                    <a:bodyPr rtlCol="0" anchor="ctr"/>
                    <a:lstStyle/>
                    <a:p>
                      <a:endParaRPr lang="en-CA" dirty="0"/>
                    </a:p>
                  </p:txBody>
                </p:sp>
                <p:sp>
                  <p:nvSpPr>
                    <p:cNvPr id="96" name="Freeform: Shape 95">
                      <a:extLst>
                        <a:ext uri="{FF2B5EF4-FFF2-40B4-BE49-F238E27FC236}">
                          <a16:creationId xmlns:a16="http://schemas.microsoft.com/office/drawing/2014/main" id="{A77AB372-6BEE-CC6C-3E3C-6DB1160A4809}"/>
                        </a:ext>
                      </a:extLst>
                    </p:cNvPr>
                    <p:cNvSpPr/>
                    <p:nvPr/>
                  </p:nvSpPr>
                  <p:spPr>
                    <a:xfrm>
                      <a:off x="1245573" y="3273439"/>
                      <a:ext cx="601500" cy="410622"/>
                    </a:xfrm>
                    <a:custGeom>
                      <a:avLst/>
                      <a:gdLst>
                        <a:gd name="connsiteX0" fmla="*/ 599889 w 601500"/>
                        <a:gd name="connsiteY0" fmla="*/ 202739 h 410622"/>
                        <a:gd name="connsiteX1" fmla="*/ 299139 w 601500"/>
                        <a:gd name="connsiteY1" fmla="*/ 408050 h 410622"/>
                        <a:gd name="connsiteX2" fmla="*/ -1611 w 601500"/>
                        <a:gd name="connsiteY2" fmla="*/ 202739 h 410622"/>
                        <a:gd name="connsiteX3" fmla="*/ 299139 w 601500"/>
                        <a:gd name="connsiteY3" fmla="*/ -2571 h 410622"/>
                        <a:gd name="connsiteX4" fmla="*/ 599889 w 601500"/>
                        <a:gd name="connsiteY4" fmla="*/ 202739 h 410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00" h="410622">
                          <a:moveTo>
                            <a:pt x="599889" y="202739"/>
                          </a:moveTo>
                          <a:cubicBezTo>
                            <a:pt x="599889" y="316130"/>
                            <a:pt x="465239" y="408050"/>
                            <a:pt x="299139" y="408050"/>
                          </a:cubicBezTo>
                          <a:cubicBezTo>
                            <a:pt x="133039" y="408050"/>
                            <a:pt x="-1611" y="316130"/>
                            <a:pt x="-1611" y="202739"/>
                          </a:cubicBezTo>
                          <a:cubicBezTo>
                            <a:pt x="-1611" y="89349"/>
                            <a:pt x="133039" y="-2571"/>
                            <a:pt x="299139" y="-2571"/>
                          </a:cubicBezTo>
                          <a:cubicBezTo>
                            <a:pt x="465239" y="-2571"/>
                            <a:pt x="599889" y="89349"/>
                            <a:pt x="599889" y="202739"/>
                          </a:cubicBezTo>
                          <a:close/>
                        </a:path>
                      </a:pathLst>
                    </a:custGeom>
                    <a:solidFill>
                      <a:srgbClr val="72B1D5"/>
                    </a:solidFill>
                    <a:ln w="10607" cap="flat">
                      <a:noFill/>
                      <a:prstDash val="solid"/>
                      <a:round/>
                    </a:ln>
                  </p:spPr>
                  <p:txBody>
                    <a:bodyPr rtlCol="0" anchor="ctr"/>
                    <a:lstStyle/>
                    <a:p>
                      <a:endParaRPr lang="en-CA"/>
                    </a:p>
                  </p:txBody>
                </p:sp>
                <p:sp>
                  <p:nvSpPr>
                    <p:cNvPr id="97" name="Freeform: Shape 96">
                      <a:extLst>
                        <a:ext uri="{FF2B5EF4-FFF2-40B4-BE49-F238E27FC236}">
                          <a16:creationId xmlns:a16="http://schemas.microsoft.com/office/drawing/2014/main" id="{EE6ED294-E52A-CA80-6F61-5EC619F12900}"/>
                        </a:ext>
                      </a:extLst>
                    </p:cNvPr>
                    <p:cNvSpPr/>
                    <p:nvPr/>
                  </p:nvSpPr>
                  <p:spPr>
                    <a:xfrm>
                      <a:off x="1372193" y="3173093"/>
                      <a:ext cx="348332" cy="128020"/>
                    </a:xfrm>
                    <a:custGeom>
                      <a:avLst/>
                      <a:gdLst>
                        <a:gd name="connsiteX0" fmla="*/ 346720 w 348332"/>
                        <a:gd name="connsiteY0" fmla="*/ 61414 h 128020"/>
                        <a:gd name="connsiteX1" fmla="*/ 172554 w 348332"/>
                        <a:gd name="connsiteY1" fmla="*/ 125424 h 128020"/>
                        <a:gd name="connsiteX2" fmla="*/ -1612 w 348332"/>
                        <a:gd name="connsiteY2" fmla="*/ 61414 h 128020"/>
                        <a:gd name="connsiteX3" fmla="*/ 172554 w 348332"/>
                        <a:gd name="connsiteY3" fmla="*/ -2596 h 128020"/>
                        <a:gd name="connsiteX4" fmla="*/ 346720 w 348332"/>
                        <a:gd name="connsiteY4" fmla="*/ 61414 h 12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32" h="128020">
                          <a:moveTo>
                            <a:pt x="346720" y="61414"/>
                          </a:moveTo>
                          <a:cubicBezTo>
                            <a:pt x="346720" y="96766"/>
                            <a:pt x="268743" y="125424"/>
                            <a:pt x="172554" y="125424"/>
                          </a:cubicBezTo>
                          <a:cubicBezTo>
                            <a:pt x="76365" y="125424"/>
                            <a:pt x="-1612" y="96766"/>
                            <a:pt x="-1612" y="61414"/>
                          </a:cubicBezTo>
                          <a:cubicBezTo>
                            <a:pt x="-1612" y="26062"/>
                            <a:pt x="76365" y="-2596"/>
                            <a:pt x="172554" y="-2596"/>
                          </a:cubicBezTo>
                          <a:cubicBezTo>
                            <a:pt x="268743" y="-2596"/>
                            <a:pt x="346720" y="26062"/>
                            <a:pt x="346720" y="61414"/>
                          </a:cubicBezTo>
                          <a:close/>
                        </a:path>
                      </a:pathLst>
                    </a:custGeom>
                    <a:solidFill>
                      <a:srgbClr val="72B1D5"/>
                    </a:solidFill>
                    <a:ln w="4869" cap="flat">
                      <a:noFill/>
                      <a:prstDash val="solid"/>
                      <a:round/>
                    </a:ln>
                  </p:spPr>
                  <p:txBody>
                    <a:bodyPr rtlCol="0" anchor="ctr"/>
                    <a:lstStyle/>
                    <a:p>
                      <a:endParaRPr lang="en-CA"/>
                    </a:p>
                  </p:txBody>
                </p:sp>
                <p:sp>
                  <p:nvSpPr>
                    <p:cNvPr id="98" name="Freeform: Shape 97">
                      <a:extLst>
                        <a:ext uri="{FF2B5EF4-FFF2-40B4-BE49-F238E27FC236}">
                          <a16:creationId xmlns:a16="http://schemas.microsoft.com/office/drawing/2014/main" id="{F672BF13-BE21-BCB3-78AA-3329F5828959}"/>
                        </a:ext>
                      </a:extLst>
                    </p:cNvPr>
                    <p:cNvSpPr/>
                    <p:nvPr/>
                  </p:nvSpPr>
                  <p:spPr>
                    <a:xfrm>
                      <a:off x="1473640" y="3125646"/>
                      <a:ext cx="145446" cy="82297"/>
                    </a:xfrm>
                    <a:custGeom>
                      <a:avLst/>
                      <a:gdLst>
                        <a:gd name="connsiteX0" fmla="*/ 143835 w 145446"/>
                        <a:gd name="connsiteY0" fmla="*/ 18007 h 82297"/>
                        <a:gd name="connsiteX1" fmla="*/ 123260 w 145446"/>
                        <a:gd name="connsiteY1" fmla="*/ -2568 h 82297"/>
                        <a:gd name="connsiteX2" fmla="*/ 18962 w 145446"/>
                        <a:gd name="connsiteY2" fmla="*/ -2568 h 82297"/>
                        <a:gd name="connsiteX3" fmla="*/ -1612 w 145446"/>
                        <a:gd name="connsiteY3" fmla="*/ 18007 h 82297"/>
                        <a:gd name="connsiteX4" fmla="*/ -1612 w 145446"/>
                        <a:gd name="connsiteY4" fmla="*/ 59153 h 82297"/>
                        <a:gd name="connsiteX5" fmla="*/ 18962 w 145446"/>
                        <a:gd name="connsiteY5" fmla="*/ 79729 h 82297"/>
                        <a:gd name="connsiteX6" fmla="*/ 123260 w 145446"/>
                        <a:gd name="connsiteY6" fmla="*/ 79729 h 82297"/>
                        <a:gd name="connsiteX7" fmla="*/ 143835 w 145446"/>
                        <a:gd name="connsiteY7" fmla="*/ 59153 h 82297"/>
                        <a:gd name="connsiteX8" fmla="*/ 143835 w 145446"/>
                        <a:gd name="connsiteY8" fmla="*/ 18007 h 8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46" h="82297">
                          <a:moveTo>
                            <a:pt x="143835" y="18007"/>
                          </a:moveTo>
                          <a:cubicBezTo>
                            <a:pt x="143835" y="6671"/>
                            <a:pt x="134596" y="-2568"/>
                            <a:pt x="123260" y="-2568"/>
                          </a:cubicBezTo>
                          <a:lnTo>
                            <a:pt x="18962" y="-2568"/>
                          </a:lnTo>
                          <a:cubicBezTo>
                            <a:pt x="7627" y="-2568"/>
                            <a:pt x="-1612" y="6671"/>
                            <a:pt x="-1612" y="18007"/>
                          </a:cubicBezTo>
                          <a:lnTo>
                            <a:pt x="-1612" y="59153"/>
                          </a:lnTo>
                          <a:cubicBezTo>
                            <a:pt x="-1612" y="70585"/>
                            <a:pt x="7627" y="79729"/>
                            <a:pt x="18962" y="79729"/>
                          </a:cubicBezTo>
                          <a:lnTo>
                            <a:pt x="123260" y="79729"/>
                          </a:lnTo>
                          <a:cubicBezTo>
                            <a:pt x="134596" y="79729"/>
                            <a:pt x="143835" y="70585"/>
                            <a:pt x="143835" y="59153"/>
                          </a:cubicBezTo>
                          <a:lnTo>
                            <a:pt x="143835" y="18007"/>
                          </a:lnTo>
                          <a:close/>
                        </a:path>
                      </a:pathLst>
                    </a:custGeom>
                    <a:solidFill>
                      <a:srgbClr val="72B1D5"/>
                    </a:solidFill>
                    <a:ln w="9525" cap="flat">
                      <a:noFill/>
                      <a:prstDash val="solid"/>
                      <a:round/>
                    </a:ln>
                  </p:spPr>
                  <p:txBody>
                    <a:bodyPr rtlCol="0" anchor="ctr"/>
                    <a:lstStyle/>
                    <a:p>
                      <a:endParaRPr lang="en-CA"/>
                    </a:p>
                  </p:txBody>
                </p:sp>
              </p:grpSp>
              <p:grpSp>
                <p:nvGrpSpPr>
                  <p:cNvPr id="67" name="Graphic 4">
                    <a:extLst>
                      <a:ext uri="{FF2B5EF4-FFF2-40B4-BE49-F238E27FC236}">
                        <a16:creationId xmlns:a16="http://schemas.microsoft.com/office/drawing/2014/main" id="{D8D1D3C3-A7E5-D380-F49B-4B335A9C6DB4}"/>
                      </a:ext>
                    </a:extLst>
                  </p:cNvPr>
                  <p:cNvGrpSpPr/>
                  <p:nvPr/>
                </p:nvGrpSpPr>
                <p:grpSpPr>
                  <a:xfrm>
                    <a:off x="320422" y="2772840"/>
                    <a:ext cx="1155763" cy="2179032"/>
                    <a:chOff x="320422" y="2772840"/>
                    <a:chExt cx="1155763" cy="2179032"/>
                  </a:xfrm>
                  <a:solidFill>
                    <a:srgbClr val="000000"/>
                  </a:solidFill>
                </p:grpSpPr>
                <p:sp>
                  <p:nvSpPr>
                    <p:cNvPr id="82" name="Freeform: Shape 81">
                      <a:extLst>
                        <a:ext uri="{FF2B5EF4-FFF2-40B4-BE49-F238E27FC236}">
                          <a16:creationId xmlns:a16="http://schemas.microsoft.com/office/drawing/2014/main" id="{106336EF-D026-752E-384E-6F4556345B87}"/>
                        </a:ext>
                      </a:extLst>
                    </p:cNvPr>
                    <p:cNvSpPr/>
                    <p:nvPr/>
                  </p:nvSpPr>
                  <p:spPr>
                    <a:xfrm>
                      <a:off x="666656" y="4084720"/>
                      <a:ext cx="197071" cy="133919"/>
                    </a:xfrm>
                    <a:custGeom>
                      <a:avLst/>
                      <a:gdLst>
                        <a:gd name="connsiteX0" fmla="*/ 195460 w 197071"/>
                        <a:gd name="connsiteY0" fmla="*/ 104302 h 133919"/>
                        <a:gd name="connsiteX1" fmla="*/ 32869 w 197071"/>
                        <a:gd name="connsiteY1" fmla="*/ 131351 h 133919"/>
                        <a:gd name="connsiteX2" fmla="*/ -1612 w 197071"/>
                        <a:gd name="connsiteY2" fmla="*/ 46675 h 133919"/>
                        <a:gd name="connsiteX3" fmla="*/ 195460 w 197071"/>
                        <a:gd name="connsiteY3" fmla="*/ -2568 h 133919"/>
                        <a:gd name="connsiteX4" fmla="*/ 195460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460" y="104302"/>
                          </a:moveTo>
                          <a:lnTo>
                            <a:pt x="32869" y="131351"/>
                          </a:lnTo>
                          <a:lnTo>
                            <a:pt x="-1612" y="46675"/>
                          </a:lnTo>
                          <a:lnTo>
                            <a:pt x="195460" y="-2568"/>
                          </a:lnTo>
                          <a:lnTo>
                            <a:pt x="195460" y="104302"/>
                          </a:lnTo>
                          <a:close/>
                        </a:path>
                      </a:pathLst>
                    </a:custGeom>
                    <a:solidFill>
                      <a:srgbClr val="72B1D5"/>
                    </a:solidFill>
                    <a:ln w="9525" cap="flat">
                      <a:noFill/>
                      <a:prstDash val="solid"/>
                      <a:round/>
                    </a:ln>
                  </p:spPr>
                  <p:txBody>
                    <a:bodyPr rtlCol="0" anchor="ctr"/>
                    <a:lstStyle/>
                    <a:p>
                      <a:endParaRPr lang="en-CA"/>
                    </a:p>
                  </p:txBody>
                </p:sp>
                <p:sp>
                  <p:nvSpPr>
                    <p:cNvPr id="83" name="Freeform: Shape 82">
                      <a:extLst>
                        <a:ext uri="{FF2B5EF4-FFF2-40B4-BE49-F238E27FC236}">
                          <a16:creationId xmlns:a16="http://schemas.microsoft.com/office/drawing/2014/main" id="{8CD5EB00-0691-3140-9E7A-1E05BDD57D95}"/>
                        </a:ext>
                      </a:extLst>
                    </p:cNvPr>
                    <p:cNvSpPr/>
                    <p:nvPr/>
                  </p:nvSpPr>
                  <p:spPr>
                    <a:xfrm>
                      <a:off x="973456" y="3518648"/>
                      <a:ext cx="254316" cy="186595"/>
                    </a:xfrm>
                    <a:custGeom>
                      <a:avLst/>
                      <a:gdLst>
                        <a:gd name="connsiteX0" fmla="*/ 164123 w 254316"/>
                        <a:gd name="connsiteY0" fmla="*/ 184027 h 186595"/>
                        <a:gd name="connsiteX1" fmla="*/ -1612 w 254316"/>
                        <a:gd name="connsiteY1" fmla="*/ 84968 h 186595"/>
                        <a:gd name="connsiteX2" fmla="*/ 33250 w 254316"/>
                        <a:gd name="connsiteY2" fmla="*/ -2568 h 186595"/>
                        <a:gd name="connsiteX3" fmla="*/ 252705 w 254316"/>
                        <a:gd name="connsiteY3" fmla="*/ 127259 h 186595"/>
                        <a:gd name="connsiteX4" fmla="*/ 164123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123" y="184027"/>
                          </a:moveTo>
                          <a:lnTo>
                            <a:pt x="-1612" y="84968"/>
                          </a:lnTo>
                          <a:lnTo>
                            <a:pt x="33250" y="-2568"/>
                          </a:lnTo>
                          <a:lnTo>
                            <a:pt x="252705" y="127259"/>
                          </a:lnTo>
                          <a:lnTo>
                            <a:pt x="164123" y="184027"/>
                          </a:lnTo>
                          <a:close/>
                        </a:path>
                      </a:pathLst>
                    </a:custGeom>
                    <a:solidFill>
                      <a:srgbClr val="72B1D5"/>
                    </a:solidFill>
                    <a:ln w="9525" cap="flat">
                      <a:noFill/>
                      <a:prstDash val="solid"/>
                      <a:round/>
                    </a:ln>
                  </p:spPr>
                  <p:txBody>
                    <a:bodyPr rtlCol="0" anchor="ctr"/>
                    <a:lstStyle/>
                    <a:p>
                      <a:endParaRPr lang="en-CA"/>
                    </a:p>
                  </p:txBody>
                </p:sp>
                <p:sp>
                  <p:nvSpPr>
                    <p:cNvPr id="84" name="Freeform: Shape 83">
                      <a:extLst>
                        <a:ext uri="{FF2B5EF4-FFF2-40B4-BE49-F238E27FC236}">
                          <a16:creationId xmlns:a16="http://schemas.microsoft.com/office/drawing/2014/main" id="{F6888FDF-642A-FEB5-AA17-9F9E546ACBA6}"/>
                        </a:ext>
                      </a:extLst>
                    </p:cNvPr>
                    <p:cNvSpPr/>
                    <p:nvPr/>
                  </p:nvSpPr>
                  <p:spPr>
                    <a:xfrm>
                      <a:off x="929546" y="3353865"/>
                      <a:ext cx="352043" cy="150590"/>
                    </a:xfrm>
                    <a:custGeom>
                      <a:avLst/>
                      <a:gdLst>
                        <a:gd name="connsiteX0" fmla="*/ 317857 w 352043"/>
                        <a:gd name="connsiteY0" fmla="*/ 148022 h 150590"/>
                        <a:gd name="connsiteX1" fmla="*/ -1612 w 352043"/>
                        <a:gd name="connsiteY1" fmla="*/ 67441 h 150590"/>
                        <a:gd name="connsiteX2" fmla="*/ 72016 w 352043"/>
                        <a:gd name="connsiteY2" fmla="*/ -2568 h 150590"/>
                        <a:gd name="connsiteX3" fmla="*/ 350432 w 352043"/>
                        <a:gd name="connsiteY3" fmla="*/ 56488 h 150590"/>
                        <a:gd name="connsiteX4" fmla="*/ 317857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857" y="148022"/>
                          </a:moveTo>
                          <a:lnTo>
                            <a:pt x="-1612" y="67441"/>
                          </a:lnTo>
                          <a:lnTo>
                            <a:pt x="72016" y="-2568"/>
                          </a:lnTo>
                          <a:lnTo>
                            <a:pt x="350432" y="56488"/>
                          </a:lnTo>
                          <a:lnTo>
                            <a:pt x="317857" y="148022"/>
                          </a:lnTo>
                          <a:close/>
                        </a:path>
                      </a:pathLst>
                    </a:custGeom>
                    <a:solidFill>
                      <a:srgbClr val="72B1D5"/>
                    </a:solidFill>
                    <a:ln w="9525" cap="flat">
                      <a:noFill/>
                      <a:prstDash val="solid"/>
                      <a:round/>
                    </a:ln>
                  </p:spPr>
                  <p:txBody>
                    <a:bodyPr rtlCol="0" anchor="ctr"/>
                    <a:lstStyle/>
                    <a:p>
                      <a:endParaRPr lang="en-CA"/>
                    </a:p>
                  </p:txBody>
                </p:sp>
                <p:sp>
                  <p:nvSpPr>
                    <p:cNvPr id="85" name="Freeform: Shape 84">
                      <a:extLst>
                        <a:ext uri="{FF2B5EF4-FFF2-40B4-BE49-F238E27FC236}">
                          <a16:creationId xmlns:a16="http://schemas.microsoft.com/office/drawing/2014/main" id="{96CBBCD6-7B9D-9327-B93E-6015DFCC6455}"/>
                        </a:ext>
                      </a:extLst>
                    </p:cNvPr>
                    <p:cNvSpPr/>
                    <p:nvPr/>
                  </p:nvSpPr>
                  <p:spPr>
                    <a:xfrm>
                      <a:off x="1355122" y="3088881"/>
                      <a:ext cx="121063" cy="119157"/>
                    </a:xfrm>
                    <a:custGeom>
                      <a:avLst/>
                      <a:gdLst>
                        <a:gd name="connsiteX0" fmla="*/ 44585 w 121063"/>
                        <a:gd name="connsiteY0" fmla="*/ 116589 h 119157"/>
                        <a:gd name="connsiteX1" fmla="*/ -1612 w 121063"/>
                        <a:gd name="connsiteY1" fmla="*/ 41817 h 119157"/>
                        <a:gd name="connsiteX2" fmla="*/ 59349 w 121063"/>
                        <a:gd name="connsiteY2" fmla="*/ -2568 h 119157"/>
                        <a:gd name="connsiteX3" fmla="*/ 119452 w 121063"/>
                        <a:gd name="connsiteY3" fmla="*/ 93158 h 119157"/>
                        <a:gd name="connsiteX4" fmla="*/ 44585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585" y="116589"/>
                          </a:moveTo>
                          <a:lnTo>
                            <a:pt x="-1612" y="41817"/>
                          </a:lnTo>
                          <a:lnTo>
                            <a:pt x="59349" y="-2568"/>
                          </a:lnTo>
                          <a:lnTo>
                            <a:pt x="119452" y="93158"/>
                          </a:lnTo>
                          <a:lnTo>
                            <a:pt x="44585" y="116589"/>
                          </a:lnTo>
                          <a:close/>
                        </a:path>
                      </a:pathLst>
                    </a:custGeom>
                    <a:solidFill>
                      <a:srgbClr val="72B1D5"/>
                    </a:solidFill>
                    <a:ln w="9525" cap="flat">
                      <a:noFill/>
                      <a:prstDash val="solid"/>
                      <a:round/>
                    </a:ln>
                  </p:spPr>
                  <p:txBody>
                    <a:bodyPr rtlCol="0" anchor="ctr"/>
                    <a:lstStyle/>
                    <a:p>
                      <a:endParaRPr lang="en-CA" dirty="0"/>
                    </a:p>
                  </p:txBody>
                </p:sp>
                <p:sp>
                  <p:nvSpPr>
                    <p:cNvPr id="86" name="Freeform: Shape 85">
                      <a:extLst>
                        <a:ext uri="{FF2B5EF4-FFF2-40B4-BE49-F238E27FC236}">
                          <a16:creationId xmlns:a16="http://schemas.microsoft.com/office/drawing/2014/main" id="{2B55D869-286C-48A0-6639-92ECA7D5ABB7}"/>
                        </a:ext>
                      </a:extLst>
                    </p:cNvPr>
                    <p:cNvSpPr/>
                    <p:nvPr/>
                  </p:nvSpPr>
                  <p:spPr>
                    <a:xfrm>
                      <a:off x="1066991" y="3002012"/>
                      <a:ext cx="349091" cy="131254"/>
                    </a:xfrm>
                    <a:custGeom>
                      <a:avLst/>
                      <a:gdLst>
                        <a:gd name="connsiteX0" fmla="*/ 20963 w 349091"/>
                        <a:gd name="connsiteY0" fmla="*/ 30197 h 131254"/>
                        <a:gd name="connsiteX1" fmla="*/ 286519 w 349091"/>
                        <a:gd name="connsiteY1" fmla="*/ 128686 h 131254"/>
                        <a:gd name="connsiteX2" fmla="*/ 347480 w 349091"/>
                        <a:gd name="connsiteY2" fmla="*/ 84301 h 131254"/>
                        <a:gd name="connsiteX3" fmla="*/ -1612 w 349091"/>
                        <a:gd name="connsiteY3" fmla="*/ -2568 h 131254"/>
                        <a:gd name="connsiteX4" fmla="*/ 20963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0963" y="30197"/>
                          </a:moveTo>
                          <a:lnTo>
                            <a:pt x="286519" y="128686"/>
                          </a:lnTo>
                          <a:lnTo>
                            <a:pt x="347480" y="84301"/>
                          </a:lnTo>
                          <a:lnTo>
                            <a:pt x="-1612" y="-2568"/>
                          </a:lnTo>
                          <a:lnTo>
                            <a:pt x="20963" y="30197"/>
                          </a:lnTo>
                          <a:close/>
                        </a:path>
                      </a:pathLst>
                    </a:custGeom>
                    <a:solidFill>
                      <a:srgbClr val="72B1D5"/>
                    </a:solidFill>
                    <a:ln w="9525" cap="flat">
                      <a:noFill/>
                      <a:prstDash val="solid"/>
                      <a:round/>
                    </a:ln>
                  </p:spPr>
                  <p:txBody>
                    <a:bodyPr rtlCol="0" anchor="ctr"/>
                    <a:lstStyle/>
                    <a:p>
                      <a:endParaRPr lang="en-CA"/>
                    </a:p>
                  </p:txBody>
                </p:sp>
                <p:sp>
                  <p:nvSpPr>
                    <p:cNvPr id="87" name="Freeform: Shape 86">
                      <a:extLst>
                        <a:ext uri="{FF2B5EF4-FFF2-40B4-BE49-F238E27FC236}">
                          <a16:creationId xmlns:a16="http://schemas.microsoft.com/office/drawing/2014/main" id="{639F9FD9-6221-B851-F6E6-480D68109EB8}"/>
                        </a:ext>
                      </a:extLst>
                    </p:cNvPr>
                    <p:cNvSpPr/>
                    <p:nvPr/>
                  </p:nvSpPr>
                  <p:spPr>
                    <a:xfrm>
                      <a:off x="727140" y="3002012"/>
                      <a:ext cx="362425" cy="32765"/>
                    </a:xfrm>
                    <a:custGeom>
                      <a:avLst/>
                      <a:gdLst>
                        <a:gd name="connsiteX0" fmla="*/ 360814 w 362425"/>
                        <a:gd name="connsiteY0" fmla="*/ 30197 h 32765"/>
                        <a:gd name="connsiteX1" fmla="*/ -1612 w 362425"/>
                        <a:gd name="connsiteY1" fmla="*/ 30197 h 32765"/>
                        <a:gd name="connsiteX2" fmla="*/ 17438 w 362425"/>
                        <a:gd name="connsiteY2" fmla="*/ 14959 h 32765"/>
                        <a:gd name="connsiteX3" fmla="*/ 338239 w 362425"/>
                        <a:gd name="connsiteY3" fmla="*/ -2568 h 32765"/>
                        <a:gd name="connsiteX4" fmla="*/ 360814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814" y="30197"/>
                          </a:moveTo>
                          <a:lnTo>
                            <a:pt x="-1612" y="30197"/>
                          </a:lnTo>
                          <a:lnTo>
                            <a:pt x="17438" y="14959"/>
                          </a:lnTo>
                          <a:lnTo>
                            <a:pt x="338239" y="-2568"/>
                          </a:lnTo>
                          <a:lnTo>
                            <a:pt x="360814" y="30197"/>
                          </a:lnTo>
                          <a:close/>
                        </a:path>
                      </a:pathLst>
                    </a:custGeom>
                    <a:solidFill>
                      <a:srgbClr val="72B1D5"/>
                    </a:solidFill>
                    <a:ln w="9525" cap="flat">
                      <a:noFill/>
                      <a:prstDash val="solid"/>
                      <a:round/>
                    </a:ln>
                  </p:spPr>
                  <p:txBody>
                    <a:bodyPr rtlCol="0" anchor="ctr"/>
                    <a:lstStyle/>
                    <a:p>
                      <a:endParaRPr lang="en-CA"/>
                    </a:p>
                  </p:txBody>
                </p:sp>
                <p:sp>
                  <p:nvSpPr>
                    <p:cNvPr id="88" name="Freeform: Shape 87">
                      <a:extLst>
                        <a:ext uri="{FF2B5EF4-FFF2-40B4-BE49-F238E27FC236}">
                          <a16:creationId xmlns:a16="http://schemas.microsoft.com/office/drawing/2014/main" id="{66756C0F-6213-A39C-53BE-AB42B14D9DCA}"/>
                        </a:ext>
                      </a:extLst>
                    </p:cNvPr>
                    <p:cNvSpPr/>
                    <p:nvPr/>
                  </p:nvSpPr>
                  <p:spPr>
                    <a:xfrm>
                      <a:off x="588932" y="2943053"/>
                      <a:ext cx="157257" cy="91724"/>
                    </a:xfrm>
                    <a:custGeom>
                      <a:avLst/>
                      <a:gdLst>
                        <a:gd name="connsiteX0" fmla="*/ -1612 w 157257"/>
                        <a:gd name="connsiteY0" fmla="*/ -2568 h 91724"/>
                        <a:gd name="connsiteX1" fmla="*/ 136596 w 157257"/>
                        <a:gd name="connsiteY1" fmla="*/ 89156 h 91724"/>
                        <a:gd name="connsiteX2" fmla="*/ 155646 w 157257"/>
                        <a:gd name="connsiteY2" fmla="*/ 73918 h 91724"/>
                        <a:gd name="connsiteX3" fmla="*/ -1612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612" y="-2568"/>
                          </a:moveTo>
                          <a:lnTo>
                            <a:pt x="136596" y="89156"/>
                          </a:lnTo>
                          <a:lnTo>
                            <a:pt x="155646" y="73918"/>
                          </a:lnTo>
                          <a:lnTo>
                            <a:pt x="-1612" y="-2568"/>
                          </a:lnTo>
                          <a:close/>
                        </a:path>
                      </a:pathLst>
                    </a:custGeom>
                    <a:solidFill>
                      <a:srgbClr val="72B1D5"/>
                    </a:solidFill>
                    <a:ln w="9525" cap="flat">
                      <a:noFill/>
                      <a:prstDash val="solid"/>
                      <a:round/>
                    </a:ln>
                  </p:spPr>
                  <p:txBody>
                    <a:bodyPr rtlCol="0" anchor="ctr"/>
                    <a:lstStyle/>
                    <a:p>
                      <a:endParaRPr lang="en-CA"/>
                    </a:p>
                  </p:txBody>
                </p:sp>
                <p:sp>
                  <p:nvSpPr>
                    <p:cNvPr id="89" name="Freeform: Shape 88">
                      <a:extLst>
                        <a:ext uri="{FF2B5EF4-FFF2-40B4-BE49-F238E27FC236}">
                          <a16:creationId xmlns:a16="http://schemas.microsoft.com/office/drawing/2014/main" id="{249920A6-57EF-390B-434B-E469188800D5}"/>
                        </a:ext>
                      </a:extLst>
                    </p:cNvPr>
                    <p:cNvSpPr/>
                    <p:nvPr/>
                  </p:nvSpPr>
                  <p:spPr>
                    <a:xfrm>
                      <a:off x="929546" y="2947625"/>
                      <a:ext cx="73628" cy="476249"/>
                    </a:xfrm>
                    <a:custGeom>
                      <a:avLst/>
                      <a:gdLst>
                        <a:gd name="connsiteX0" fmla="*/ 46584 w 73628"/>
                        <a:gd name="connsiteY0" fmla="*/ 10482 h 476249"/>
                        <a:gd name="connsiteX1" fmla="*/ -1612 w 73628"/>
                        <a:gd name="connsiteY1" fmla="*/ 473681 h 476249"/>
                        <a:gd name="connsiteX2" fmla="*/ 72016 w 73628"/>
                        <a:gd name="connsiteY2" fmla="*/ 403672 h 476249"/>
                        <a:gd name="connsiteX3" fmla="*/ 72016 w 73628"/>
                        <a:gd name="connsiteY3" fmla="*/ -2568 h 476249"/>
                        <a:gd name="connsiteX4" fmla="*/ 46584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584" y="10482"/>
                          </a:moveTo>
                          <a:lnTo>
                            <a:pt x="-1612" y="473681"/>
                          </a:lnTo>
                          <a:lnTo>
                            <a:pt x="72016" y="403672"/>
                          </a:lnTo>
                          <a:lnTo>
                            <a:pt x="72016" y="-2568"/>
                          </a:lnTo>
                          <a:lnTo>
                            <a:pt x="46584" y="10482"/>
                          </a:lnTo>
                          <a:close/>
                        </a:path>
                      </a:pathLst>
                    </a:custGeom>
                    <a:solidFill>
                      <a:srgbClr val="72B1D5"/>
                    </a:solidFill>
                    <a:ln w="9525" cap="flat">
                      <a:noFill/>
                      <a:prstDash val="solid"/>
                      <a:round/>
                    </a:ln>
                  </p:spPr>
                  <p:txBody>
                    <a:bodyPr rtlCol="0" anchor="ctr"/>
                    <a:lstStyle/>
                    <a:p>
                      <a:endParaRPr lang="en-CA"/>
                    </a:p>
                  </p:txBody>
                </p:sp>
                <p:sp>
                  <p:nvSpPr>
                    <p:cNvPr id="90" name="Freeform: Shape 89">
                      <a:extLst>
                        <a:ext uri="{FF2B5EF4-FFF2-40B4-BE49-F238E27FC236}">
                          <a16:creationId xmlns:a16="http://schemas.microsoft.com/office/drawing/2014/main" id="{5ED25798-B0C4-71F7-09C8-4EB2FF80A186}"/>
                        </a:ext>
                      </a:extLst>
                    </p:cNvPr>
                    <p:cNvSpPr/>
                    <p:nvPr/>
                  </p:nvSpPr>
                  <p:spPr>
                    <a:xfrm>
                      <a:off x="923640" y="2772840"/>
                      <a:ext cx="79533" cy="187834"/>
                    </a:xfrm>
                    <a:custGeom>
                      <a:avLst/>
                      <a:gdLst>
                        <a:gd name="connsiteX0" fmla="*/ 52490 w 79533"/>
                        <a:gd name="connsiteY0" fmla="*/ 185267 h 187834"/>
                        <a:gd name="connsiteX1" fmla="*/ -1612 w 79533"/>
                        <a:gd name="connsiteY1" fmla="*/ -2568 h 187834"/>
                        <a:gd name="connsiteX2" fmla="*/ 77922 w 79533"/>
                        <a:gd name="connsiteY2" fmla="*/ 172216 h 187834"/>
                        <a:gd name="connsiteX3" fmla="*/ 52490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490" y="185267"/>
                          </a:moveTo>
                          <a:lnTo>
                            <a:pt x="-1612" y="-2568"/>
                          </a:lnTo>
                          <a:lnTo>
                            <a:pt x="77922" y="172216"/>
                          </a:lnTo>
                          <a:lnTo>
                            <a:pt x="52490" y="185267"/>
                          </a:lnTo>
                          <a:close/>
                        </a:path>
                      </a:pathLst>
                    </a:custGeom>
                    <a:solidFill>
                      <a:srgbClr val="72B1D5"/>
                    </a:solidFill>
                    <a:ln w="9525" cap="flat">
                      <a:noFill/>
                      <a:prstDash val="solid"/>
                      <a:round/>
                    </a:ln>
                  </p:spPr>
                  <p:txBody>
                    <a:bodyPr rtlCol="0" anchor="ctr"/>
                    <a:lstStyle/>
                    <a:p>
                      <a:endParaRPr lang="en-CA"/>
                    </a:p>
                  </p:txBody>
                </p:sp>
                <p:sp>
                  <p:nvSpPr>
                    <p:cNvPr id="91" name="Freeform: Shape 90">
                      <a:extLst>
                        <a:ext uri="{FF2B5EF4-FFF2-40B4-BE49-F238E27FC236}">
                          <a16:creationId xmlns:a16="http://schemas.microsoft.com/office/drawing/2014/main" id="{1A5E866A-3390-8A0E-73B5-C8D88132B8FF}"/>
                        </a:ext>
                      </a:extLst>
                    </p:cNvPr>
                    <p:cNvSpPr/>
                    <p:nvPr/>
                  </p:nvSpPr>
                  <p:spPr>
                    <a:xfrm>
                      <a:off x="669894" y="3518648"/>
                      <a:ext cx="338423" cy="334232"/>
                    </a:xfrm>
                    <a:custGeom>
                      <a:avLst/>
                      <a:gdLst>
                        <a:gd name="connsiteX0" fmla="*/ -1612 w 338423"/>
                        <a:gd name="connsiteY0" fmla="*/ 331665 h 334232"/>
                        <a:gd name="connsiteX1" fmla="*/ 301950 w 338423"/>
                        <a:gd name="connsiteY1" fmla="*/ 84968 h 334232"/>
                        <a:gd name="connsiteX2" fmla="*/ 336812 w 338423"/>
                        <a:gd name="connsiteY2" fmla="*/ -2568 h 334232"/>
                        <a:gd name="connsiteX3" fmla="*/ -1612 w 338423"/>
                        <a:gd name="connsiteY3" fmla="*/ 302231 h 334232"/>
                        <a:gd name="connsiteX4" fmla="*/ -1612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612" y="331665"/>
                          </a:moveTo>
                          <a:lnTo>
                            <a:pt x="301950" y="84968"/>
                          </a:lnTo>
                          <a:lnTo>
                            <a:pt x="336812" y="-2568"/>
                          </a:lnTo>
                          <a:lnTo>
                            <a:pt x="-1612" y="302231"/>
                          </a:lnTo>
                          <a:lnTo>
                            <a:pt x="-1612" y="331665"/>
                          </a:lnTo>
                          <a:close/>
                        </a:path>
                      </a:pathLst>
                    </a:custGeom>
                    <a:solidFill>
                      <a:srgbClr val="72B1D5"/>
                    </a:solidFill>
                    <a:ln w="9525" cap="flat">
                      <a:noFill/>
                      <a:prstDash val="solid"/>
                      <a:round/>
                    </a:ln>
                  </p:spPr>
                  <p:txBody>
                    <a:bodyPr rtlCol="0" anchor="ctr"/>
                    <a:lstStyle/>
                    <a:p>
                      <a:endParaRPr lang="en-CA"/>
                    </a:p>
                  </p:txBody>
                </p:sp>
                <p:sp>
                  <p:nvSpPr>
                    <p:cNvPr id="92" name="Freeform: Shape 91">
                      <a:extLst>
                        <a:ext uri="{FF2B5EF4-FFF2-40B4-BE49-F238E27FC236}">
                          <a16:creationId xmlns:a16="http://schemas.microsoft.com/office/drawing/2014/main" id="{1A181ACB-FFB9-20F7-5E46-F3678B844253}"/>
                        </a:ext>
                      </a:extLst>
                    </p:cNvPr>
                    <p:cNvSpPr/>
                    <p:nvPr/>
                  </p:nvSpPr>
                  <p:spPr>
                    <a:xfrm>
                      <a:off x="514636" y="3823447"/>
                      <a:ext cx="155257" cy="29433"/>
                    </a:xfrm>
                    <a:custGeom>
                      <a:avLst/>
                      <a:gdLst>
                        <a:gd name="connsiteX0" fmla="*/ 153646 w 155257"/>
                        <a:gd name="connsiteY0" fmla="*/ 26865 h 29433"/>
                        <a:gd name="connsiteX1" fmla="*/ -1612 w 155257"/>
                        <a:gd name="connsiteY1" fmla="*/ -2568 h 29433"/>
                        <a:gd name="connsiteX2" fmla="*/ 153646 w 155257"/>
                        <a:gd name="connsiteY2" fmla="*/ -2568 h 29433"/>
                        <a:gd name="connsiteX3" fmla="*/ 153646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646" y="26865"/>
                          </a:moveTo>
                          <a:lnTo>
                            <a:pt x="-1612" y="-2568"/>
                          </a:lnTo>
                          <a:lnTo>
                            <a:pt x="153646" y="-2568"/>
                          </a:lnTo>
                          <a:lnTo>
                            <a:pt x="153646" y="26865"/>
                          </a:lnTo>
                          <a:close/>
                        </a:path>
                      </a:pathLst>
                    </a:custGeom>
                    <a:solidFill>
                      <a:srgbClr val="72B1D5"/>
                    </a:solidFill>
                    <a:ln w="9525" cap="flat">
                      <a:noFill/>
                      <a:prstDash val="solid"/>
                      <a:round/>
                    </a:ln>
                  </p:spPr>
                  <p:txBody>
                    <a:bodyPr rtlCol="0" anchor="ctr"/>
                    <a:lstStyle/>
                    <a:p>
                      <a:endParaRPr lang="en-CA"/>
                    </a:p>
                  </p:txBody>
                </p:sp>
                <p:sp>
                  <p:nvSpPr>
                    <p:cNvPr id="93" name="Freeform: Shape 92">
                      <a:extLst>
                        <a:ext uri="{FF2B5EF4-FFF2-40B4-BE49-F238E27FC236}">
                          <a16:creationId xmlns:a16="http://schemas.microsoft.com/office/drawing/2014/main" id="{09DC3A6C-3DFE-9948-56F6-3AB457ECF436}"/>
                        </a:ext>
                      </a:extLst>
                    </p:cNvPr>
                    <p:cNvSpPr/>
                    <p:nvPr/>
                  </p:nvSpPr>
                  <p:spPr>
                    <a:xfrm>
                      <a:off x="466822" y="4133963"/>
                      <a:ext cx="234314" cy="711516"/>
                    </a:xfrm>
                    <a:custGeom>
                      <a:avLst/>
                      <a:gdLst>
                        <a:gd name="connsiteX0" fmla="*/ 21724 w 234314"/>
                        <a:gd name="connsiteY0" fmla="*/ 708948 h 711516"/>
                        <a:gd name="connsiteX1" fmla="*/ 232703 w 234314"/>
                        <a:gd name="connsiteY1" fmla="*/ 82108 h 711516"/>
                        <a:gd name="connsiteX2" fmla="*/ 198223 w 234314"/>
                        <a:gd name="connsiteY2" fmla="*/ -2568 h 711516"/>
                        <a:gd name="connsiteX3" fmla="*/ -1612 w 234314"/>
                        <a:gd name="connsiteY3" fmla="*/ 678945 h 711516"/>
                        <a:gd name="connsiteX4" fmla="*/ 21724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724" y="708948"/>
                          </a:moveTo>
                          <a:lnTo>
                            <a:pt x="232703" y="82108"/>
                          </a:lnTo>
                          <a:lnTo>
                            <a:pt x="198223" y="-2568"/>
                          </a:lnTo>
                          <a:lnTo>
                            <a:pt x="-1612" y="678945"/>
                          </a:lnTo>
                          <a:lnTo>
                            <a:pt x="21724" y="708948"/>
                          </a:lnTo>
                          <a:close/>
                        </a:path>
                      </a:pathLst>
                    </a:custGeom>
                    <a:solidFill>
                      <a:srgbClr val="72B1D5"/>
                    </a:solidFill>
                    <a:ln w="9525" cap="flat">
                      <a:noFill/>
                      <a:prstDash val="solid"/>
                      <a:round/>
                    </a:ln>
                  </p:spPr>
                  <p:txBody>
                    <a:bodyPr rtlCol="0" anchor="ctr"/>
                    <a:lstStyle/>
                    <a:p>
                      <a:endParaRPr lang="en-CA"/>
                    </a:p>
                  </p:txBody>
                </p:sp>
                <p:sp>
                  <p:nvSpPr>
                    <p:cNvPr id="94" name="Freeform: Shape 93">
                      <a:extLst>
                        <a:ext uri="{FF2B5EF4-FFF2-40B4-BE49-F238E27FC236}">
                          <a16:creationId xmlns:a16="http://schemas.microsoft.com/office/drawing/2014/main" id="{EC2B11E9-1124-76B8-16E8-F271968C50BA}"/>
                        </a:ext>
                      </a:extLst>
                    </p:cNvPr>
                    <p:cNvSpPr/>
                    <p:nvPr/>
                  </p:nvSpPr>
                  <p:spPr>
                    <a:xfrm>
                      <a:off x="320422" y="4815477"/>
                      <a:ext cx="169736" cy="136396"/>
                    </a:xfrm>
                    <a:custGeom>
                      <a:avLst/>
                      <a:gdLst>
                        <a:gd name="connsiteX0" fmla="*/ 168124 w 169736"/>
                        <a:gd name="connsiteY0" fmla="*/ 27434 h 136396"/>
                        <a:gd name="connsiteX1" fmla="*/ -1612 w 169736"/>
                        <a:gd name="connsiteY1" fmla="*/ 133828 h 136396"/>
                        <a:gd name="connsiteX2" fmla="*/ 144789 w 169736"/>
                        <a:gd name="connsiteY2" fmla="*/ -2568 h 136396"/>
                        <a:gd name="connsiteX3" fmla="*/ 16812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124" y="27434"/>
                          </a:moveTo>
                          <a:lnTo>
                            <a:pt x="-1612" y="133828"/>
                          </a:lnTo>
                          <a:lnTo>
                            <a:pt x="144789" y="-2568"/>
                          </a:lnTo>
                          <a:lnTo>
                            <a:pt x="168124" y="27434"/>
                          </a:lnTo>
                          <a:close/>
                        </a:path>
                      </a:pathLst>
                    </a:custGeom>
                    <a:solidFill>
                      <a:srgbClr val="72B1D5"/>
                    </a:solidFill>
                    <a:ln w="9525" cap="flat">
                      <a:noFill/>
                      <a:prstDash val="solid"/>
                      <a:round/>
                    </a:ln>
                  </p:spPr>
                  <p:txBody>
                    <a:bodyPr rtlCol="0" anchor="ctr"/>
                    <a:lstStyle/>
                    <a:p>
                      <a:endParaRPr lang="en-CA"/>
                    </a:p>
                  </p:txBody>
                </p:sp>
              </p:grpSp>
              <p:grpSp>
                <p:nvGrpSpPr>
                  <p:cNvPr id="68" name="Graphic 4">
                    <a:extLst>
                      <a:ext uri="{FF2B5EF4-FFF2-40B4-BE49-F238E27FC236}">
                        <a16:creationId xmlns:a16="http://schemas.microsoft.com/office/drawing/2014/main" id="{9A49AD27-600E-972B-8781-21F79CDD3502}"/>
                      </a:ext>
                    </a:extLst>
                  </p:cNvPr>
                  <p:cNvGrpSpPr/>
                  <p:nvPr/>
                </p:nvGrpSpPr>
                <p:grpSpPr>
                  <a:xfrm>
                    <a:off x="1616500" y="2772840"/>
                    <a:ext cx="1155763" cy="2179032"/>
                    <a:chOff x="1616500" y="2772840"/>
                    <a:chExt cx="1155763" cy="2179032"/>
                  </a:xfrm>
                  <a:solidFill>
                    <a:srgbClr val="000000"/>
                  </a:solidFill>
                </p:grpSpPr>
                <p:sp>
                  <p:nvSpPr>
                    <p:cNvPr id="69" name="Freeform: Shape 68">
                      <a:extLst>
                        <a:ext uri="{FF2B5EF4-FFF2-40B4-BE49-F238E27FC236}">
                          <a16:creationId xmlns:a16="http://schemas.microsoft.com/office/drawing/2014/main" id="{C5953283-CD13-0A60-2F31-0FBCF23B2F7F}"/>
                        </a:ext>
                      </a:extLst>
                    </p:cNvPr>
                    <p:cNvSpPr/>
                    <p:nvPr/>
                  </p:nvSpPr>
                  <p:spPr>
                    <a:xfrm rot="10800000" flipV="1">
                      <a:off x="2228957" y="4084720"/>
                      <a:ext cx="197071" cy="133919"/>
                    </a:xfrm>
                    <a:custGeom>
                      <a:avLst/>
                      <a:gdLst>
                        <a:gd name="connsiteX0" fmla="*/ 195624 w 197071"/>
                        <a:gd name="connsiteY0" fmla="*/ 104302 h 133919"/>
                        <a:gd name="connsiteX1" fmla="*/ 33033 w 197071"/>
                        <a:gd name="connsiteY1" fmla="*/ 131351 h 133919"/>
                        <a:gd name="connsiteX2" fmla="*/ -1448 w 197071"/>
                        <a:gd name="connsiteY2" fmla="*/ 46675 h 133919"/>
                        <a:gd name="connsiteX3" fmla="*/ 195624 w 197071"/>
                        <a:gd name="connsiteY3" fmla="*/ -2568 h 133919"/>
                        <a:gd name="connsiteX4" fmla="*/ 195624 w 197071"/>
                        <a:gd name="connsiteY4" fmla="*/ 104302 h 13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71" h="133919">
                          <a:moveTo>
                            <a:pt x="195624" y="104302"/>
                          </a:moveTo>
                          <a:lnTo>
                            <a:pt x="33033" y="131351"/>
                          </a:lnTo>
                          <a:lnTo>
                            <a:pt x="-1448" y="46675"/>
                          </a:lnTo>
                          <a:lnTo>
                            <a:pt x="195624" y="-2568"/>
                          </a:lnTo>
                          <a:lnTo>
                            <a:pt x="195624" y="104302"/>
                          </a:lnTo>
                          <a:close/>
                        </a:path>
                      </a:pathLst>
                    </a:custGeom>
                    <a:solidFill>
                      <a:srgbClr val="72B1D5"/>
                    </a:solidFill>
                    <a:ln w="9525" cap="flat">
                      <a:noFill/>
                      <a:prstDash val="solid"/>
                      <a:round/>
                    </a:ln>
                  </p:spPr>
                  <p:txBody>
                    <a:bodyPr rtlCol="0" anchor="ctr"/>
                    <a:lstStyle/>
                    <a:p>
                      <a:endParaRPr lang="en-CA"/>
                    </a:p>
                  </p:txBody>
                </p:sp>
                <p:sp>
                  <p:nvSpPr>
                    <p:cNvPr id="70" name="Freeform: Shape 69">
                      <a:extLst>
                        <a:ext uri="{FF2B5EF4-FFF2-40B4-BE49-F238E27FC236}">
                          <a16:creationId xmlns:a16="http://schemas.microsoft.com/office/drawing/2014/main" id="{6035D3E8-B419-2BE8-0C4E-B08ECCC13594}"/>
                        </a:ext>
                      </a:extLst>
                    </p:cNvPr>
                    <p:cNvSpPr/>
                    <p:nvPr/>
                  </p:nvSpPr>
                  <p:spPr>
                    <a:xfrm rot="10800000" flipV="1">
                      <a:off x="1864912" y="3518648"/>
                      <a:ext cx="254316" cy="186595"/>
                    </a:xfrm>
                    <a:custGeom>
                      <a:avLst/>
                      <a:gdLst>
                        <a:gd name="connsiteX0" fmla="*/ 164217 w 254316"/>
                        <a:gd name="connsiteY0" fmla="*/ 184027 h 186595"/>
                        <a:gd name="connsiteX1" fmla="*/ -1518 w 254316"/>
                        <a:gd name="connsiteY1" fmla="*/ 84968 h 186595"/>
                        <a:gd name="connsiteX2" fmla="*/ 33344 w 254316"/>
                        <a:gd name="connsiteY2" fmla="*/ -2568 h 186595"/>
                        <a:gd name="connsiteX3" fmla="*/ 252799 w 254316"/>
                        <a:gd name="connsiteY3" fmla="*/ 127259 h 186595"/>
                        <a:gd name="connsiteX4" fmla="*/ 164217 w 254316"/>
                        <a:gd name="connsiteY4" fmla="*/ 184027 h 186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6" h="186595">
                          <a:moveTo>
                            <a:pt x="164217" y="184027"/>
                          </a:moveTo>
                          <a:lnTo>
                            <a:pt x="-1518" y="84968"/>
                          </a:lnTo>
                          <a:lnTo>
                            <a:pt x="33344" y="-2568"/>
                          </a:lnTo>
                          <a:lnTo>
                            <a:pt x="252799" y="127259"/>
                          </a:lnTo>
                          <a:lnTo>
                            <a:pt x="164217" y="184027"/>
                          </a:lnTo>
                          <a:close/>
                        </a:path>
                      </a:pathLst>
                    </a:custGeom>
                    <a:solidFill>
                      <a:srgbClr val="72B1D5"/>
                    </a:solidFill>
                    <a:ln w="9525" cap="flat">
                      <a:noFill/>
                      <a:prstDash val="solid"/>
                      <a:round/>
                    </a:ln>
                  </p:spPr>
                  <p:txBody>
                    <a:bodyPr rtlCol="0" anchor="ctr"/>
                    <a:lstStyle/>
                    <a:p>
                      <a:endParaRPr lang="en-CA"/>
                    </a:p>
                  </p:txBody>
                </p:sp>
                <p:sp>
                  <p:nvSpPr>
                    <p:cNvPr id="71" name="Freeform: Shape 70">
                      <a:extLst>
                        <a:ext uri="{FF2B5EF4-FFF2-40B4-BE49-F238E27FC236}">
                          <a16:creationId xmlns:a16="http://schemas.microsoft.com/office/drawing/2014/main" id="{49252A3D-4CFA-3E61-F628-BBAA2D89CC6E}"/>
                        </a:ext>
                      </a:extLst>
                    </p:cNvPr>
                    <p:cNvSpPr/>
                    <p:nvPr/>
                  </p:nvSpPr>
                  <p:spPr>
                    <a:xfrm rot="10800000" flipV="1">
                      <a:off x="1811096" y="3353865"/>
                      <a:ext cx="352043" cy="150590"/>
                    </a:xfrm>
                    <a:custGeom>
                      <a:avLst/>
                      <a:gdLst>
                        <a:gd name="connsiteX0" fmla="*/ 317950 w 352043"/>
                        <a:gd name="connsiteY0" fmla="*/ 148022 h 150590"/>
                        <a:gd name="connsiteX1" fmla="*/ -1519 w 352043"/>
                        <a:gd name="connsiteY1" fmla="*/ 67441 h 150590"/>
                        <a:gd name="connsiteX2" fmla="*/ 72109 w 352043"/>
                        <a:gd name="connsiteY2" fmla="*/ -2568 h 150590"/>
                        <a:gd name="connsiteX3" fmla="*/ 350524 w 352043"/>
                        <a:gd name="connsiteY3" fmla="*/ 56488 h 150590"/>
                        <a:gd name="connsiteX4" fmla="*/ 317950 w 352043"/>
                        <a:gd name="connsiteY4" fmla="*/ 148022 h 150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043" h="150590">
                          <a:moveTo>
                            <a:pt x="317950" y="148022"/>
                          </a:moveTo>
                          <a:lnTo>
                            <a:pt x="-1519" y="67441"/>
                          </a:lnTo>
                          <a:lnTo>
                            <a:pt x="72109" y="-2568"/>
                          </a:lnTo>
                          <a:lnTo>
                            <a:pt x="350524" y="56488"/>
                          </a:lnTo>
                          <a:lnTo>
                            <a:pt x="317950" y="148022"/>
                          </a:lnTo>
                          <a:close/>
                        </a:path>
                      </a:pathLst>
                    </a:custGeom>
                    <a:solidFill>
                      <a:srgbClr val="72B1D5"/>
                    </a:solidFill>
                    <a:ln w="9525" cap="flat">
                      <a:noFill/>
                      <a:prstDash val="solid"/>
                      <a:round/>
                    </a:ln>
                  </p:spPr>
                  <p:txBody>
                    <a:bodyPr rtlCol="0" anchor="ctr"/>
                    <a:lstStyle/>
                    <a:p>
                      <a:endParaRPr lang="en-CA" dirty="0"/>
                    </a:p>
                  </p:txBody>
                </p:sp>
                <p:sp>
                  <p:nvSpPr>
                    <p:cNvPr id="72" name="Freeform: Shape 71">
                      <a:extLst>
                        <a:ext uri="{FF2B5EF4-FFF2-40B4-BE49-F238E27FC236}">
                          <a16:creationId xmlns:a16="http://schemas.microsoft.com/office/drawing/2014/main" id="{576EE0B6-8339-99F8-280D-EC0C9DA5F77D}"/>
                        </a:ext>
                      </a:extLst>
                    </p:cNvPr>
                    <p:cNvSpPr/>
                    <p:nvPr/>
                  </p:nvSpPr>
                  <p:spPr>
                    <a:xfrm rot="10800000" flipV="1">
                      <a:off x="1616500" y="3088881"/>
                      <a:ext cx="121063" cy="119157"/>
                    </a:xfrm>
                    <a:custGeom>
                      <a:avLst/>
                      <a:gdLst>
                        <a:gd name="connsiteX0" fmla="*/ 44613 w 121063"/>
                        <a:gd name="connsiteY0" fmla="*/ 116589 h 119157"/>
                        <a:gd name="connsiteX1" fmla="*/ -1584 w 121063"/>
                        <a:gd name="connsiteY1" fmla="*/ 41817 h 119157"/>
                        <a:gd name="connsiteX2" fmla="*/ 59376 w 121063"/>
                        <a:gd name="connsiteY2" fmla="*/ -2568 h 119157"/>
                        <a:gd name="connsiteX3" fmla="*/ 119479 w 121063"/>
                        <a:gd name="connsiteY3" fmla="*/ 93158 h 119157"/>
                        <a:gd name="connsiteX4" fmla="*/ 44613 w 121063"/>
                        <a:gd name="connsiteY4" fmla="*/ 116589 h 119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63" h="119157">
                          <a:moveTo>
                            <a:pt x="44613" y="116589"/>
                          </a:moveTo>
                          <a:lnTo>
                            <a:pt x="-1584" y="41817"/>
                          </a:lnTo>
                          <a:lnTo>
                            <a:pt x="59376" y="-2568"/>
                          </a:lnTo>
                          <a:lnTo>
                            <a:pt x="119479" y="93158"/>
                          </a:lnTo>
                          <a:lnTo>
                            <a:pt x="44613" y="116589"/>
                          </a:lnTo>
                          <a:close/>
                        </a:path>
                      </a:pathLst>
                    </a:custGeom>
                    <a:solidFill>
                      <a:srgbClr val="72B1D5"/>
                    </a:solidFill>
                    <a:ln w="9525" cap="flat">
                      <a:noFill/>
                      <a:prstDash val="solid"/>
                      <a:round/>
                    </a:ln>
                  </p:spPr>
                  <p:txBody>
                    <a:bodyPr rtlCol="0" anchor="ctr"/>
                    <a:lstStyle/>
                    <a:p>
                      <a:endParaRPr lang="en-CA"/>
                    </a:p>
                  </p:txBody>
                </p:sp>
                <p:sp>
                  <p:nvSpPr>
                    <p:cNvPr id="73" name="Freeform: Shape 72">
                      <a:extLst>
                        <a:ext uri="{FF2B5EF4-FFF2-40B4-BE49-F238E27FC236}">
                          <a16:creationId xmlns:a16="http://schemas.microsoft.com/office/drawing/2014/main" id="{E74DDE46-08B5-7494-E8FE-D7B29260227B}"/>
                        </a:ext>
                      </a:extLst>
                    </p:cNvPr>
                    <p:cNvSpPr/>
                    <p:nvPr/>
                  </p:nvSpPr>
                  <p:spPr>
                    <a:xfrm rot="10800000" flipV="1">
                      <a:off x="1676603" y="3002012"/>
                      <a:ext cx="349091" cy="131254"/>
                    </a:xfrm>
                    <a:custGeom>
                      <a:avLst/>
                      <a:gdLst>
                        <a:gd name="connsiteX0" fmla="*/ 21027 w 349091"/>
                        <a:gd name="connsiteY0" fmla="*/ 30197 h 131254"/>
                        <a:gd name="connsiteX1" fmla="*/ 286583 w 349091"/>
                        <a:gd name="connsiteY1" fmla="*/ 128686 h 131254"/>
                        <a:gd name="connsiteX2" fmla="*/ 347544 w 349091"/>
                        <a:gd name="connsiteY2" fmla="*/ 84301 h 131254"/>
                        <a:gd name="connsiteX3" fmla="*/ -1548 w 349091"/>
                        <a:gd name="connsiteY3" fmla="*/ -2568 h 131254"/>
                        <a:gd name="connsiteX4" fmla="*/ 21027 w 349091"/>
                        <a:gd name="connsiteY4" fmla="*/ 30197 h 13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91" h="131254">
                          <a:moveTo>
                            <a:pt x="21027" y="30197"/>
                          </a:moveTo>
                          <a:lnTo>
                            <a:pt x="286583" y="128686"/>
                          </a:lnTo>
                          <a:lnTo>
                            <a:pt x="347544" y="84301"/>
                          </a:lnTo>
                          <a:lnTo>
                            <a:pt x="-1548" y="-2568"/>
                          </a:lnTo>
                          <a:lnTo>
                            <a:pt x="21027" y="30197"/>
                          </a:lnTo>
                          <a:close/>
                        </a:path>
                      </a:pathLst>
                    </a:custGeom>
                    <a:solidFill>
                      <a:srgbClr val="72B1D5"/>
                    </a:solidFill>
                    <a:ln w="9525" cap="flat">
                      <a:noFill/>
                      <a:prstDash val="solid"/>
                      <a:round/>
                    </a:ln>
                  </p:spPr>
                  <p:txBody>
                    <a:bodyPr rtlCol="0" anchor="ctr"/>
                    <a:lstStyle/>
                    <a:p>
                      <a:endParaRPr lang="en-CA"/>
                    </a:p>
                  </p:txBody>
                </p:sp>
                <p:sp>
                  <p:nvSpPr>
                    <p:cNvPr id="74" name="Freeform: Shape 73">
                      <a:extLst>
                        <a:ext uri="{FF2B5EF4-FFF2-40B4-BE49-F238E27FC236}">
                          <a16:creationId xmlns:a16="http://schemas.microsoft.com/office/drawing/2014/main" id="{3AC09735-0CD9-40FC-A2A0-061638BFB9D8}"/>
                        </a:ext>
                      </a:extLst>
                    </p:cNvPr>
                    <p:cNvSpPr/>
                    <p:nvPr/>
                  </p:nvSpPr>
                  <p:spPr>
                    <a:xfrm rot="10800000" flipV="1">
                      <a:off x="2003120" y="3002012"/>
                      <a:ext cx="362425" cy="32765"/>
                    </a:xfrm>
                    <a:custGeom>
                      <a:avLst/>
                      <a:gdLst>
                        <a:gd name="connsiteX0" fmla="*/ 360948 w 362425"/>
                        <a:gd name="connsiteY0" fmla="*/ 30197 h 32765"/>
                        <a:gd name="connsiteX1" fmla="*/ -1478 w 362425"/>
                        <a:gd name="connsiteY1" fmla="*/ 30197 h 32765"/>
                        <a:gd name="connsiteX2" fmla="*/ 17572 w 362425"/>
                        <a:gd name="connsiteY2" fmla="*/ 14959 h 32765"/>
                        <a:gd name="connsiteX3" fmla="*/ 338373 w 362425"/>
                        <a:gd name="connsiteY3" fmla="*/ -2568 h 32765"/>
                        <a:gd name="connsiteX4" fmla="*/ 360948 w 362425"/>
                        <a:gd name="connsiteY4" fmla="*/ 30197 h 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5" h="32765">
                          <a:moveTo>
                            <a:pt x="360948" y="30197"/>
                          </a:moveTo>
                          <a:lnTo>
                            <a:pt x="-1478" y="30197"/>
                          </a:lnTo>
                          <a:lnTo>
                            <a:pt x="17572" y="14959"/>
                          </a:lnTo>
                          <a:lnTo>
                            <a:pt x="338373" y="-2568"/>
                          </a:lnTo>
                          <a:lnTo>
                            <a:pt x="360948" y="30197"/>
                          </a:lnTo>
                          <a:close/>
                        </a:path>
                      </a:pathLst>
                    </a:custGeom>
                    <a:solidFill>
                      <a:srgbClr val="72B1D5"/>
                    </a:solidFill>
                    <a:ln w="9525" cap="flat">
                      <a:noFill/>
                      <a:prstDash val="solid"/>
                      <a:round/>
                    </a:ln>
                  </p:spPr>
                  <p:txBody>
                    <a:bodyPr rtlCol="0" anchor="ctr"/>
                    <a:lstStyle/>
                    <a:p>
                      <a:endParaRPr lang="en-CA"/>
                    </a:p>
                  </p:txBody>
                </p:sp>
                <p:sp>
                  <p:nvSpPr>
                    <p:cNvPr id="75" name="Freeform: Shape 74">
                      <a:extLst>
                        <a:ext uri="{FF2B5EF4-FFF2-40B4-BE49-F238E27FC236}">
                          <a16:creationId xmlns:a16="http://schemas.microsoft.com/office/drawing/2014/main" id="{612ED7A9-1521-B2EA-DE7E-E244148A0F01}"/>
                        </a:ext>
                      </a:extLst>
                    </p:cNvPr>
                    <p:cNvSpPr/>
                    <p:nvPr/>
                  </p:nvSpPr>
                  <p:spPr>
                    <a:xfrm rot="10800000" flipV="1">
                      <a:off x="2346495" y="2943053"/>
                      <a:ext cx="157257" cy="91724"/>
                    </a:xfrm>
                    <a:custGeom>
                      <a:avLst/>
                      <a:gdLst>
                        <a:gd name="connsiteX0" fmla="*/ -1427 w 157257"/>
                        <a:gd name="connsiteY0" fmla="*/ -2568 h 91724"/>
                        <a:gd name="connsiteX1" fmla="*/ 136781 w 157257"/>
                        <a:gd name="connsiteY1" fmla="*/ 89156 h 91724"/>
                        <a:gd name="connsiteX2" fmla="*/ 155831 w 157257"/>
                        <a:gd name="connsiteY2" fmla="*/ 73918 h 91724"/>
                        <a:gd name="connsiteX3" fmla="*/ -1427 w 157257"/>
                        <a:gd name="connsiteY3" fmla="*/ -2568 h 91724"/>
                      </a:gdLst>
                      <a:ahLst/>
                      <a:cxnLst>
                        <a:cxn ang="0">
                          <a:pos x="connsiteX0" y="connsiteY0"/>
                        </a:cxn>
                        <a:cxn ang="0">
                          <a:pos x="connsiteX1" y="connsiteY1"/>
                        </a:cxn>
                        <a:cxn ang="0">
                          <a:pos x="connsiteX2" y="connsiteY2"/>
                        </a:cxn>
                        <a:cxn ang="0">
                          <a:pos x="connsiteX3" y="connsiteY3"/>
                        </a:cxn>
                      </a:cxnLst>
                      <a:rect l="l" t="t" r="r" b="b"/>
                      <a:pathLst>
                        <a:path w="157257" h="91724">
                          <a:moveTo>
                            <a:pt x="-1427" y="-2568"/>
                          </a:moveTo>
                          <a:lnTo>
                            <a:pt x="136781" y="89156"/>
                          </a:lnTo>
                          <a:lnTo>
                            <a:pt x="155831" y="73918"/>
                          </a:lnTo>
                          <a:lnTo>
                            <a:pt x="-1427" y="-2568"/>
                          </a:lnTo>
                          <a:close/>
                        </a:path>
                      </a:pathLst>
                    </a:custGeom>
                    <a:solidFill>
                      <a:srgbClr val="72B1D5"/>
                    </a:solidFill>
                    <a:ln w="9525" cap="flat">
                      <a:noFill/>
                      <a:prstDash val="solid"/>
                      <a:round/>
                    </a:ln>
                  </p:spPr>
                  <p:txBody>
                    <a:bodyPr rtlCol="0" anchor="ctr"/>
                    <a:lstStyle/>
                    <a:p>
                      <a:endParaRPr lang="en-CA"/>
                    </a:p>
                  </p:txBody>
                </p:sp>
                <p:sp>
                  <p:nvSpPr>
                    <p:cNvPr id="76" name="Freeform: Shape 75">
                      <a:extLst>
                        <a:ext uri="{FF2B5EF4-FFF2-40B4-BE49-F238E27FC236}">
                          <a16:creationId xmlns:a16="http://schemas.microsoft.com/office/drawing/2014/main" id="{A2F37169-AC93-3821-6BEA-541963A04DD7}"/>
                        </a:ext>
                      </a:extLst>
                    </p:cNvPr>
                    <p:cNvSpPr/>
                    <p:nvPr/>
                  </p:nvSpPr>
                  <p:spPr>
                    <a:xfrm rot="10800000" flipV="1">
                      <a:off x="2089511" y="2947625"/>
                      <a:ext cx="73628" cy="476249"/>
                    </a:xfrm>
                    <a:custGeom>
                      <a:avLst/>
                      <a:gdLst>
                        <a:gd name="connsiteX0" fmla="*/ 46706 w 73628"/>
                        <a:gd name="connsiteY0" fmla="*/ 10482 h 476249"/>
                        <a:gd name="connsiteX1" fmla="*/ -1490 w 73628"/>
                        <a:gd name="connsiteY1" fmla="*/ 473681 h 476249"/>
                        <a:gd name="connsiteX2" fmla="*/ 72138 w 73628"/>
                        <a:gd name="connsiteY2" fmla="*/ 403672 h 476249"/>
                        <a:gd name="connsiteX3" fmla="*/ 72138 w 73628"/>
                        <a:gd name="connsiteY3" fmla="*/ -2568 h 476249"/>
                        <a:gd name="connsiteX4" fmla="*/ 46706 w 73628"/>
                        <a:gd name="connsiteY4" fmla="*/ 10482 h 47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28" h="476249">
                          <a:moveTo>
                            <a:pt x="46706" y="10482"/>
                          </a:moveTo>
                          <a:lnTo>
                            <a:pt x="-1490" y="473681"/>
                          </a:lnTo>
                          <a:lnTo>
                            <a:pt x="72138" y="403672"/>
                          </a:lnTo>
                          <a:lnTo>
                            <a:pt x="72138" y="-2568"/>
                          </a:lnTo>
                          <a:lnTo>
                            <a:pt x="46706" y="10482"/>
                          </a:lnTo>
                          <a:close/>
                        </a:path>
                      </a:pathLst>
                    </a:custGeom>
                    <a:solidFill>
                      <a:srgbClr val="72B1D5"/>
                    </a:solidFill>
                    <a:ln w="9525" cap="flat">
                      <a:noFill/>
                      <a:prstDash val="solid"/>
                      <a:round/>
                    </a:ln>
                  </p:spPr>
                  <p:txBody>
                    <a:bodyPr rtlCol="0" anchor="ctr"/>
                    <a:lstStyle/>
                    <a:p>
                      <a:endParaRPr lang="en-CA"/>
                    </a:p>
                  </p:txBody>
                </p:sp>
                <p:sp>
                  <p:nvSpPr>
                    <p:cNvPr id="77" name="Freeform: Shape 76">
                      <a:extLst>
                        <a:ext uri="{FF2B5EF4-FFF2-40B4-BE49-F238E27FC236}">
                          <a16:creationId xmlns:a16="http://schemas.microsoft.com/office/drawing/2014/main" id="{D580448D-5609-183A-8006-CA916FC80C5C}"/>
                        </a:ext>
                      </a:extLst>
                    </p:cNvPr>
                    <p:cNvSpPr/>
                    <p:nvPr/>
                  </p:nvSpPr>
                  <p:spPr>
                    <a:xfrm rot="10800000" flipV="1">
                      <a:off x="2089511" y="2772840"/>
                      <a:ext cx="79533" cy="187834"/>
                    </a:xfrm>
                    <a:custGeom>
                      <a:avLst/>
                      <a:gdLst>
                        <a:gd name="connsiteX0" fmla="*/ 52612 w 79533"/>
                        <a:gd name="connsiteY0" fmla="*/ 185267 h 187834"/>
                        <a:gd name="connsiteX1" fmla="*/ -1489 w 79533"/>
                        <a:gd name="connsiteY1" fmla="*/ -2568 h 187834"/>
                        <a:gd name="connsiteX2" fmla="*/ 78044 w 79533"/>
                        <a:gd name="connsiteY2" fmla="*/ 172216 h 187834"/>
                        <a:gd name="connsiteX3" fmla="*/ 52612 w 79533"/>
                        <a:gd name="connsiteY3" fmla="*/ 185267 h 187834"/>
                      </a:gdLst>
                      <a:ahLst/>
                      <a:cxnLst>
                        <a:cxn ang="0">
                          <a:pos x="connsiteX0" y="connsiteY0"/>
                        </a:cxn>
                        <a:cxn ang="0">
                          <a:pos x="connsiteX1" y="connsiteY1"/>
                        </a:cxn>
                        <a:cxn ang="0">
                          <a:pos x="connsiteX2" y="connsiteY2"/>
                        </a:cxn>
                        <a:cxn ang="0">
                          <a:pos x="connsiteX3" y="connsiteY3"/>
                        </a:cxn>
                      </a:cxnLst>
                      <a:rect l="l" t="t" r="r" b="b"/>
                      <a:pathLst>
                        <a:path w="79533" h="187834">
                          <a:moveTo>
                            <a:pt x="52612" y="185267"/>
                          </a:moveTo>
                          <a:lnTo>
                            <a:pt x="-1489" y="-2568"/>
                          </a:lnTo>
                          <a:lnTo>
                            <a:pt x="78044" y="172216"/>
                          </a:lnTo>
                          <a:lnTo>
                            <a:pt x="52612" y="185267"/>
                          </a:lnTo>
                          <a:close/>
                        </a:path>
                      </a:pathLst>
                    </a:custGeom>
                    <a:solidFill>
                      <a:srgbClr val="72B1D5"/>
                    </a:solidFill>
                    <a:ln w="9525" cap="flat">
                      <a:noFill/>
                      <a:prstDash val="solid"/>
                      <a:round/>
                    </a:ln>
                  </p:spPr>
                  <p:txBody>
                    <a:bodyPr rtlCol="0" anchor="ctr"/>
                    <a:lstStyle/>
                    <a:p>
                      <a:endParaRPr lang="en-CA"/>
                    </a:p>
                  </p:txBody>
                </p:sp>
                <p:sp>
                  <p:nvSpPr>
                    <p:cNvPr id="78" name="Freeform: Shape 77">
                      <a:extLst>
                        <a:ext uri="{FF2B5EF4-FFF2-40B4-BE49-F238E27FC236}">
                          <a16:creationId xmlns:a16="http://schemas.microsoft.com/office/drawing/2014/main" id="{D4CEBD23-F14C-BA80-4F19-7783CF00233F}"/>
                        </a:ext>
                      </a:extLst>
                    </p:cNvPr>
                    <p:cNvSpPr/>
                    <p:nvPr/>
                  </p:nvSpPr>
                  <p:spPr>
                    <a:xfrm rot="10800000" flipV="1">
                      <a:off x="2084367" y="3518648"/>
                      <a:ext cx="338423" cy="334232"/>
                    </a:xfrm>
                    <a:custGeom>
                      <a:avLst/>
                      <a:gdLst>
                        <a:gd name="connsiteX0" fmla="*/ -1463 w 338423"/>
                        <a:gd name="connsiteY0" fmla="*/ 331665 h 334232"/>
                        <a:gd name="connsiteX1" fmla="*/ 302098 w 338423"/>
                        <a:gd name="connsiteY1" fmla="*/ 84968 h 334232"/>
                        <a:gd name="connsiteX2" fmla="*/ 336960 w 338423"/>
                        <a:gd name="connsiteY2" fmla="*/ -2568 h 334232"/>
                        <a:gd name="connsiteX3" fmla="*/ -1463 w 338423"/>
                        <a:gd name="connsiteY3" fmla="*/ 302231 h 334232"/>
                        <a:gd name="connsiteX4" fmla="*/ -1463 w 338423"/>
                        <a:gd name="connsiteY4" fmla="*/ 331665 h 33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3" h="334232">
                          <a:moveTo>
                            <a:pt x="-1463" y="331665"/>
                          </a:moveTo>
                          <a:lnTo>
                            <a:pt x="302098" y="84968"/>
                          </a:lnTo>
                          <a:lnTo>
                            <a:pt x="336960" y="-2568"/>
                          </a:lnTo>
                          <a:lnTo>
                            <a:pt x="-1463" y="302231"/>
                          </a:lnTo>
                          <a:lnTo>
                            <a:pt x="-1463" y="331665"/>
                          </a:lnTo>
                          <a:close/>
                        </a:path>
                      </a:pathLst>
                    </a:custGeom>
                    <a:solidFill>
                      <a:srgbClr val="72B1D5"/>
                    </a:solidFill>
                    <a:ln w="9525" cap="flat">
                      <a:noFill/>
                      <a:prstDash val="solid"/>
                      <a:round/>
                    </a:ln>
                  </p:spPr>
                  <p:txBody>
                    <a:bodyPr rtlCol="0" anchor="ctr"/>
                    <a:lstStyle/>
                    <a:p>
                      <a:endParaRPr lang="en-CA"/>
                    </a:p>
                  </p:txBody>
                </p:sp>
                <p:sp>
                  <p:nvSpPr>
                    <p:cNvPr id="79" name="Freeform: Shape 78">
                      <a:extLst>
                        <a:ext uri="{FF2B5EF4-FFF2-40B4-BE49-F238E27FC236}">
                          <a16:creationId xmlns:a16="http://schemas.microsoft.com/office/drawing/2014/main" id="{D5C5C634-1C2F-2BA4-3351-D2CA8B60B30C}"/>
                        </a:ext>
                      </a:extLst>
                    </p:cNvPr>
                    <p:cNvSpPr/>
                    <p:nvPr/>
                  </p:nvSpPr>
                  <p:spPr>
                    <a:xfrm rot="10800000" flipV="1">
                      <a:off x="2422791" y="3823447"/>
                      <a:ext cx="155257" cy="29433"/>
                    </a:xfrm>
                    <a:custGeom>
                      <a:avLst/>
                      <a:gdLst>
                        <a:gd name="connsiteX0" fmla="*/ 153847 w 155257"/>
                        <a:gd name="connsiteY0" fmla="*/ 26865 h 29433"/>
                        <a:gd name="connsiteX1" fmla="*/ -1411 w 155257"/>
                        <a:gd name="connsiteY1" fmla="*/ -2568 h 29433"/>
                        <a:gd name="connsiteX2" fmla="*/ 153847 w 155257"/>
                        <a:gd name="connsiteY2" fmla="*/ -2568 h 29433"/>
                        <a:gd name="connsiteX3" fmla="*/ 153847 w 155257"/>
                        <a:gd name="connsiteY3" fmla="*/ 26865 h 29433"/>
                      </a:gdLst>
                      <a:ahLst/>
                      <a:cxnLst>
                        <a:cxn ang="0">
                          <a:pos x="connsiteX0" y="connsiteY0"/>
                        </a:cxn>
                        <a:cxn ang="0">
                          <a:pos x="connsiteX1" y="connsiteY1"/>
                        </a:cxn>
                        <a:cxn ang="0">
                          <a:pos x="connsiteX2" y="connsiteY2"/>
                        </a:cxn>
                        <a:cxn ang="0">
                          <a:pos x="connsiteX3" y="connsiteY3"/>
                        </a:cxn>
                      </a:cxnLst>
                      <a:rect l="l" t="t" r="r" b="b"/>
                      <a:pathLst>
                        <a:path w="155257" h="29433">
                          <a:moveTo>
                            <a:pt x="153847" y="26865"/>
                          </a:moveTo>
                          <a:lnTo>
                            <a:pt x="-1411" y="-2568"/>
                          </a:lnTo>
                          <a:lnTo>
                            <a:pt x="153847" y="-2568"/>
                          </a:lnTo>
                          <a:lnTo>
                            <a:pt x="153847" y="26865"/>
                          </a:lnTo>
                          <a:close/>
                        </a:path>
                      </a:pathLst>
                    </a:custGeom>
                    <a:solidFill>
                      <a:srgbClr val="72B1D5"/>
                    </a:solidFill>
                    <a:ln w="9525" cap="flat">
                      <a:noFill/>
                      <a:prstDash val="solid"/>
                      <a:round/>
                    </a:ln>
                  </p:spPr>
                  <p:txBody>
                    <a:bodyPr rtlCol="0" anchor="ctr"/>
                    <a:lstStyle/>
                    <a:p>
                      <a:endParaRPr lang="en-CA"/>
                    </a:p>
                  </p:txBody>
                </p:sp>
                <p:sp>
                  <p:nvSpPr>
                    <p:cNvPr id="80" name="Freeform: Shape 79">
                      <a:extLst>
                        <a:ext uri="{FF2B5EF4-FFF2-40B4-BE49-F238E27FC236}">
                          <a16:creationId xmlns:a16="http://schemas.microsoft.com/office/drawing/2014/main" id="{BBD826D1-EA55-4BF0-8856-4E057FD6ECDD}"/>
                        </a:ext>
                      </a:extLst>
                    </p:cNvPr>
                    <p:cNvSpPr/>
                    <p:nvPr/>
                  </p:nvSpPr>
                  <p:spPr>
                    <a:xfrm rot="10800000" flipV="1">
                      <a:off x="2391549" y="4133963"/>
                      <a:ext cx="234314" cy="711516"/>
                    </a:xfrm>
                    <a:custGeom>
                      <a:avLst/>
                      <a:gdLst>
                        <a:gd name="connsiteX0" fmla="*/ 21926 w 234314"/>
                        <a:gd name="connsiteY0" fmla="*/ 708948 h 711516"/>
                        <a:gd name="connsiteX1" fmla="*/ 232905 w 234314"/>
                        <a:gd name="connsiteY1" fmla="*/ 82108 h 711516"/>
                        <a:gd name="connsiteX2" fmla="*/ 198425 w 234314"/>
                        <a:gd name="connsiteY2" fmla="*/ -2568 h 711516"/>
                        <a:gd name="connsiteX3" fmla="*/ -1410 w 234314"/>
                        <a:gd name="connsiteY3" fmla="*/ 678945 h 711516"/>
                        <a:gd name="connsiteX4" fmla="*/ 21926 w 234314"/>
                        <a:gd name="connsiteY4" fmla="*/ 708948 h 71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4" h="711516">
                          <a:moveTo>
                            <a:pt x="21926" y="708948"/>
                          </a:moveTo>
                          <a:lnTo>
                            <a:pt x="232905" y="82108"/>
                          </a:lnTo>
                          <a:lnTo>
                            <a:pt x="198425" y="-2568"/>
                          </a:lnTo>
                          <a:lnTo>
                            <a:pt x="-1410" y="678945"/>
                          </a:lnTo>
                          <a:lnTo>
                            <a:pt x="21926" y="708948"/>
                          </a:lnTo>
                          <a:close/>
                        </a:path>
                      </a:pathLst>
                    </a:custGeom>
                    <a:solidFill>
                      <a:srgbClr val="72B1D5"/>
                    </a:solidFill>
                    <a:ln w="9525" cap="flat">
                      <a:noFill/>
                      <a:prstDash val="solid"/>
                      <a:round/>
                    </a:ln>
                  </p:spPr>
                  <p:txBody>
                    <a:bodyPr rtlCol="0" anchor="ctr"/>
                    <a:lstStyle/>
                    <a:p>
                      <a:endParaRPr lang="en-CA"/>
                    </a:p>
                  </p:txBody>
                </p:sp>
                <p:sp>
                  <p:nvSpPr>
                    <p:cNvPr id="81" name="Freeform: Shape 80">
                      <a:extLst>
                        <a:ext uri="{FF2B5EF4-FFF2-40B4-BE49-F238E27FC236}">
                          <a16:creationId xmlns:a16="http://schemas.microsoft.com/office/drawing/2014/main" id="{646DC726-B5E2-EAF4-8050-550C5DBF609D}"/>
                        </a:ext>
                      </a:extLst>
                    </p:cNvPr>
                    <p:cNvSpPr/>
                    <p:nvPr/>
                  </p:nvSpPr>
                  <p:spPr>
                    <a:xfrm rot="10800000" flipV="1">
                      <a:off x="2602527" y="4815477"/>
                      <a:ext cx="169736" cy="136396"/>
                    </a:xfrm>
                    <a:custGeom>
                      <a:avLst/>
                      <a:gdLst>
                        <a:gd name="connsiteX0" fmla="*/ 168364 w 169736"/>
                        <a:gd name="connsiteY0" fmla="*/ 27434 h 136396"/>
                        <a:gd name="connsiteX1" fmla="*/ -1372 w 169736"/>
                        <a:gd name="connsiteY1" fmla="*/ 133828 h 136396"/>
                        <a:gd name="connsiteX2" fmla="*/ 145028 w 169736"/>
                        <a:gd name="connsiteY2" fmla="*/ -2568 h 136396"/>
                        <a:gd name="connsiteX3" fmla="*/ 168364 w 169736"/>
                        <a:gd name="connsiteY3" fmla="*/ 27434 h 136396"/>
                      </a:gdLst>
                      <a:ahLst/>
                      <a:cxnLst>
                        <a:cxn ang="0">
                          <a:pos x="connsiteX0" y="connsiteY0"/>
                        </a:cxn>
                        <a:cxn ang="0">
                          <a:pos x="connsiteX1" y="connsiteY1"/>
                        </a:cxn>
                        <a:cxn ang="0">
                          <a:pos x="connsiteX2" y="connsiteY2"/>
                        </a:cxn>
                        <a:cxn ang="0">
                          <a:pos x="connsiteX3" y="connsiteY3"/>
                        </a:cxn>
                      </a:cxnLst>
                      <a:rect l="l" t="t" r="r" b="b"/>
                      <a:pathLst>
                        <a:path w="169736" h="136396">
                          <a:moveTo>
                            <a:pt x="168364" y="27434"/>
                          </a:moveTo>
                          <a:lnTo>
                            <a:pt x="-1372" y="133828"/>
                          </a:lnTo>
                          <a:lnTo>
                            <a:pt x="145028" y="-2568"/>
                          </a:lnTo>
                          <a:lnTo>
                            <a:pt x="168364" y="27434"/>
                          </a:lnTo>
                          <a:close/>
                        </a:path>
                      </a:pathLst>
                    </a:custGeom>
                    <a:solidFill>
                      <a:srgbClr val="72B1D5"/>
                    </a:solidFill>
                    <a:ln w="9525" cap="flat">
                      <a:noFill/>
                      <a:prstDash val="solid"/>
                      <a:round/>
                    </a:ln>
                  </p:spPr>
                  <p:txBody>
                    <a:bodyPr rtlCol="0" anchor="ctr"/>
                    <a:lstStyle/>
                    <a:p>
                      <a:endParaRPr lang="en-CA"/>
                    </a:p>
                  </p:txBody>
                </p:sp>
              </p:grpSp>
            </p:grpSp>
          </p:grpSp>
          <p:pic>
            <p:nvPicPr>
              <p:cNvPr id="63" name="Graphic 62" descr="Female with solid fill">
                <a:extLst>
                  <a:ext uri="{FF2B5EF4-FFF2-40B4-BE49-F238E27FC236}">
                    <a16:creationId xmlns:a16="http://schemas.microsoft.com/office/drawing/2014/main" id="{CB0FE46C-F316-EF82-96EA-44FE6FAAC4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9605" y="1729212"/>
                <a:ext cx="477018" cy="477018"/>
              </a:xfrm>
              <a:prstGeom prst="rect">
                <a:avLst/>
              </a:prstGeom>
            </p:spPr>
          </p:pic>
        </p:grpSp>
      </p:grpSp>
      <p:pic>
        <p:nvPicPr>
          <p:cNvPr id="3076" name="Picture 4" descr="Camera Svg Video Camera Svg Silhouette Cutting File Clipart - Etsy Canada">
            <a:extLst>
              <a:ext uri="{FF2B5EF4-FFF2-40B4-BE49-F238E27FC236}">
                <a16:creationId xmlns:a16="http://schemas.microsoft.com/office/drawing/2014/main" id="{D88B3425-07F8-1381-9628-4D4E24EC8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77" y="1491928"/>
            <a:ext cx="2371869" cy="177890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Camera Svg Video Camera Svg Silhouette Cutting File Clipart - Etsy Canada">
            <a:extLst>
              <a:ext uri="{FF2B5EF4-FFF2-40B4-BE49-F238E27FC236}">
                <a16:creationId xmlns:a16="http://schemas.microsoft.com/office/drawing/2014/main" id="{0CB39BC7-F1B6-F94F-CE37-E51848246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056" y="3561463"/>
            <a:ext cx="2371869" cy="177890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2A124F7-A7C0-9F7C-3174-AA6BA2A55EB9}"/>
              </a:ext>
            </a:extLst>
          </p:cNvPr>
          <p:cNvSpPr txBox="1"/>
          <p:nvPr/>
        </p:nvSpPr>
        <p:spPr>
          <a:xfrm>
            <a:off x="4067869" y="4311725"/>
            <a:ext cx="385853" cy="369332"/>
          </a:xfrm>
          <a:prstGeom prst="rect">
            <a:avLst/>
          </a:prstGeom>
          <a:noFill/>
        </p:spPr>
        <p:txBody>
          <a:bodyPr wrap="square" rtlCol="0">
            <a:spAutoFit/>
          </a:bodyPr>
          <a:lstStyle/>
          <a:p>
            <a:r>
              <a:rPr lang="en-CA" b="1" dirty="0">
                <a:solidFill>
                  <a:schemeClr val="bg1"/>
                </a:solidFill>
              </a:rPr>
              <a:t>v</a:t>
            </a:r>
          </a:p>
        </p:txBody>
      </p:sp>
    </p:spTree>
    <p:extLst>
      <p:ext uri="{BB962C8B-B14F-4D97-AF65-F5344CB8AC3E}">
        <p14:creationId xmlns:p14="http://schemas.microsoft.com/office/powerpoint/2010/main" val="4276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929B0D-02E1-487B-AE2A-56CDB7DA5918}"/>
              </a:ext>
            </a:extLst>
          </p:cNvPr>
          <p:cNvSpPr txBox="1"/>
          <p:nvPr/>
        </p:nvSpPr>
        <p:spPr>
          <a:xfrm>
            <a:off x="225795" y="178415"/>
            <a:ext cx="11740409"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More mounts directed at distantly inseminated females led to insemination (p &lt; 0.01)</a:t>
            </a:r>
          </a:p>
        </p:txBody>
      </p:sp>
      <p:grpSp>
        <p:nvGrpSpPr>
          <p:cNvPr id="15" name="Group 14">
            <a:extLst>
              <a:ext uri="{FF2B5EF4-FFF2-40B4-BE49-F238E27FC236}">
                <a16:creationId xmlns:a16="http://schemas.microsoft.com/office/drawing/2014/main" id="{D7F7B371-C394-4540-920E-C5DF88A0A22A}"/>
              </a:ext>
            </a:extLst>
          </p:cNvPr>
          <p:cNvGrpSpPr/>
          <p:nvPr/>
        </p:nvGrpSpPr>
        <p:grpSpPr>
          <a:xfrm>
            <a:off x="3483864" y="640080"/>
            <a:ext cx="5301996" cy="6111240"/>
            <a:chOff x="2176271" y="903016"/>
            <a:chExt cx="4834959" cy="5710525"/>
          </a:xfrm>
        </p:grpSpPr>
        <p:grpSp>
          <p:nvGrpSpPr>
            <p:cNvPr id="7" name="Group 6">
              <a:extLst>
                <a:ext uri="{FF2B5EF4-FFF2-40B4-BE49-F238E27FC236}">
                  <a16:creationId xmlns:a16="http://schemas.microsoft.com/office/drawing/2014/main" id="{16512B71-B651-4265-81A6-BD2E0FCFAABB}"/>
                </a:ext>
              </a:extLst>
            </p:cNvPr>
            <p:cNvGrpSpPr/>
            <p:nvPr/>
          </p:nvGrpSpPr>
          <p:grpSpPr>
            <a:xfrm>
              <a:off x="2176271" y="1344168"/>
              <a:ext cx="4834959" cy="5269373"/>
              <a:chOff x="291806" y="1152522"/>
              <a:chExt cx="5190014" cy="5664071"/>
            </a:xfrm>
          </p:grpSpPr>
          <p:pic>
            <p:nvPicPr>
              <p:cNvPr id="3" name="Picture 2">
                <a:extLst>
                  <a:ext uri="{FF2B5EF4-FFF2-40B4-BE49-F238E27FC236}">
                    <a16:creationId xmlns:a16="http://schemas.microsoft.com/office/drawing/2014/main" id="{AE895204-EF2E-447A-95A0-3F03B932F7E6}"/>
                  </a:ext>
                </a:extLst>
              </p:cNvPr>
              <p:cNvPicPr>
                <a:picLocks noChangeAspect="1"/>
              </p:cNvPicPr>
              <p:nvPr/>
            </p:nvPicPr>
            <p:blipFill rotWithShape="1">
              <a:blip r:embed="rId3"/>
              <a:srcRect t="695"/>
              <a:stretch/>
            </p:blipFill>
            <p:spPr>
              <a:xfrm>
                <a:off x="291806" y="1152522"/>
                <a:ext cx="3950071" cy="4956185"/>
              </a:xfrm>
              <a:prstGeom prst="rect">
                <a:avLst/>
              </a:prstGeom>
            </p:spPr>
          </p:pic>
          <p:sp>
            <p:nvSpPr>
              <p:cNvPr id="4" name="TextBox 3">
                <a:extLst>
                  <a:ext uri="{FF2B5EF4-FFF2-40B4-BE49-F238E27FC236}">
                    <a16:creationId xmlns:a16="http://schemas.microsoft.com/office/drawing/2014/main" id="{B0A7C37C-0D21-4BAE-8412-D5FE5F52B2DC}"/>
                  </a:ext>
                </a:extLst>
              </p:cNvPr>
              <p:cNvSpPr txBox="1"/>
              <p:nvPr/>
            </p:nvSpPr>
            <p:spPr>
              <a:xfrm>
                <a:off x="912415"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5" name="TextBox 4">
                <a:extLst>
                  <a:ext uri="{FF2B5EF4-FFF2-40B4-BE49-F238E27FC236}">
                    <a16:creationId xmlns:a16="http://schemas.microsoft.com/office/drawing/2014/main" id="{5EC92BB4-EC78-44F6-9FAB-0758511CB841}"/>
                  </a:ext>
                </a:extLst>
              </p:cNvPr>
              <p:cNvSpPr txBox="1"/>
              <p:nvPr/>
            </p:nvSpPr>
            <p:spPr>
              <a:xfrm>
                <a:off x="2585174"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pic>
            <p:nvPicPr>
              <p:cNvPr id="6" name="Picture 5">
                <a:extLst>
                  <a:ext uri="{FF2B5EF4-FFF2-40B4-BE49-F238E27FC236}">
                    <a16:creationId xmlns:a16="http://schemas.microsoft.com/office/drawing/2014/main" id="{79BDEEE4-BFDE-4480-8150-67D94EE5E778}"/>
                  </a:ext>
                </a:extLst>
              </p:cNvPr>
              <p:cNvPicPr>
                <a:picLocks noChangeAspect="1"/>
              </p:cNvPicPr>
              <p:nvPr/>
            </p:nvPicPr>
            <p:blipFill>
              <a:blip r:embed="rId4"/>
              <a:stretch>
                <a:fillRect/>
              </a:stretch>
            </p:blipFill>
            <p:spPr>
              <a:xfrm>
                <a:off x="4329287" y="2631294"/>
                <a:ext cx="1152533" cy="1800238"/>
              </a:xfrm>
              <a:prstGeom prst="rect">
                <a:avLst/>
              </a:prstGeom>
            </p:spPr>
          </p:pic>
        </p:grpSp>
        <p:pic>
          <p:nvPicPr>
            <p:cNvPr id="8" name="Picture 7">
              <a:extLst>
                <a:ext uri="{FF2B5EF4-FFF2-40B4-BE49-F238E27FC236}">
                  <a16:creationId xmlns:a16="http://schemas.microsoft.com/office/drawing/2014/main" id="{CB6FE1CC-3A5D-4187-9228-CA8009BFC48A}"/>
                </a:ext>
              </a:extLst>
            </p:cNvPr>
            <p:cNvPicPr>
              <a:picLocks noChangeAspect="1"/>
            </p:cNvPicPr>
            <p:nvPr/>
          </p:nvPicPr>
          <p:blipFill>
            <a:blip r:embed="rId5"/>
            <a:stretch>
              <a:fillRect/>
            </a:stretch>
          </p:blipFill>
          <p:spPr>
            <a:xfrm>
              <a:off x="3559346" y="903016"/>
              <a:ext cx="1780749" cy="511395"/>
            </a:xfrm>
            <a:prstGeom prst="rect">
              <a:avLst/>
            </a:prstGeom>
          </p:spPr>
        </p:pic>
      </p:grpSp>
    </p:spTree>
    <p:extLst>
      <p:ext uri="{BB962C8B-B14F-4D97-AF65-F5344CB8AC3E}">
        <p14:creationId xmlns:p14="http://schemas.microsoft.com/office/powerpoint/2010/main" val="2468707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523B8-E07C-436A-8E4A-FA1437330372}"/>
              </a:ext>
            </a:extLst>
          </p:cNvPr>
          <p:cNvSpPr txBox="1"/>
          <p:nvPr/>
        </p:nvSpPr>
        <p:spPr>
          <a:xfrm>
            <a:off x="369409" y="236034"/>
            <a:ext cx="11453181"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live observed all sexual interactions for one hour where observers were blind to female treatment</a:t>
            </a:r>
            <a:endParaRPr lang="en-CA" sz="3200" dirty="0">
              <a:latin typeface="Helvetica" panose="020B0604020202020204" pitchFamily="34" charset="0"/>
              <a:cs typeface="Helvetica" panose="020B0604020202020204" pitchFamily="34" charset="0"/>
            </a:endParaRPr>
          </a:p>
        </p:txBody>
      </p:sp>
      <p:pic>
        <p:nvPicPr>
          <p:cNvPr id="3" name="Picture 2" descr="A picture containing text, dark&#10;&#10;Description automatically generated">
            <a:extLst>
              <a:ext uri="{FF2B5EF4-FFF2-40B4-BE49-F238E27FC236}">
                <a16:creationId xmlns:a16="http://schemas.microsoft.com/office/drawing/2014/main" id="{4231715A-49B4-43DD-9695-C4E3AC0CA525}"/>
              </a:ext>
            </a:extLst>
          </p:cNvPr>
          <p:cNvPicPr>
            <a:picLocks noChangeAspect="1"/>
          </p:cNvPicPr>
          <p:nvPr/>
        </p:nvPicPr>
        <p:blipFill rotWithShape="1">
          <a:blip r:embed="rId3">
            <a:extLst>
              <a:ext uri="{28A0092B-C50C-407E-A947-70E740481C1C}">
                <a14:useLocalDpi xmlns:a14="http://schemas.microsoft.com/office/drawing/2010/main" val="0"/>
              </a:ext>
            </a:extLst>
          </a:blip>
          <a:srcRect l="27213" t="1" r="17128" b="27924"/>
          <a:stretch/>
        </p:blipFill>
        <p:spPr>
          <a:xfrm>
            <a:off x="571739" y="1454002"/>
            <a:ext cx="5380836" cy="4629355"/>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B2D1B45E-A8C6-4CFB-8195-6672E8AD6D4E}"/>
              </a:ext>
            </a:extLst>
          </p:cNvPr>
          <p:cNvPicPr>
            <a:picLocks noChangeAspect="1"/>
          </p:cNvPicPr>
          <p:nvPr/>
        </p:nvPicPr>
        <p:blipFill rotWithShape="1">
          <a:blip r:embed="rId4">
            <a:extLst>
              <a:ext uri="{28A0092B-C50C-407E-A947-70E740481C1C}">
                <a14:useLocalDpi xmlns:a14="http://schemas.microsoft.com/office/drawing/2010/main" val="0"/>
              </a:ext>
            </a:extLst>
          </a:blip>
          <a:srcRect l="10905" r="10362"/>
          <a:stretch/>
        </p:blipFill>
        <p:spPr>
          <a:xfrm>
            <a:off x="6107952" y="1454002"/>
            <a:ext cx="5485980" cy="4629354"/>
          </a:xfrm>
          <a:prstGeom prst="rect">
            <a:avLst/>
          </a:prstGeom>
        </p:spPr>
      </p:pic>
    </p:spTree>
    <p:extLst>
      <p:ext uri="{BB962C8B-B14F-4D97-AF65-F5344CB8AC3E}">
        <p14:creationId xmlns:p14="http://schemas.microsoft.com/office/powerpoint/2010/main" val="103563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352854-2E21-477E-8330-E21AC93ABBE4}"/>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3" name="Picture 2" descr="Sexual conflict in mosquitoes may have worsened spread of malaria | Science  News">
            <a:extLst>
              <a:ext uri="{FF2B5EF4-FFF2-40B4-BE49-F238E27FC236}">
                <a16:creationId xmlns:a16="http://schemas.microsoft.com/office/drawing/2014/main" id="{4232CD8B-CF69-4092-8240-04112B7B0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830" y="1629027"/>
            <a:ext cx="8191500" cy="43815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0DB9CE-4B1A-4FE8-95FE-F7F19B934A36}"/>
              </a:ext>
            </a:extLst>
          </p:cNvPr>
          <p:cNvSpPr/>
          <p:nvPr/>
        </p:nvSpPr>
        <p:spPr>
          <a:xfrm>
            <a:off x="4873926" y="6488668"/>
            <a:ext cx="7318074"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Parker, 1979, </a:t>
            </a:r>
            <a:r>
              <a:rPr lang="en-US" i="1" dirty="0">
                <a:ln w="0"/>
                <a:solidFill>
                  <a:schemeClr val="bg2">
                    <a:lumMod val="50000"/>
                  </a:schemeClr>
                </a:solidFill>
                <a:latin typeface="Helvetica" panose="020B0604020202020204" pitchFamily="34" charset="0"/>
                <a:cs typeface="Helvetica" panose="020B0604020202020204" pitchFamily="34" charset="0"/>
              </a:rPr>
              <a:t>Sexual selection and reproductive competition in insects</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11188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88328F-2512-46F2-90C6-26FCAD6613FE}"/>
              </a:ext>
            </a:extLst>
          </p:cNvPr>
          <p:cNvSpPr txBox="1"/>
          <p:nvPr/>
        </p:nvSpPr>
        <p:spPr>
          <a:xfrm>
            <a:off x="348470" y="921970"/>
            <a:ext cx="11658706"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2-shelter: </a:t>
            </a:r>
            <a:r>
              <a:rPr lang="en-US" sz="2800" dirty="0">
                <a:latin typeface="Helvetica" panose="020B0604020202020204" pitchFamily="34" charset="0"/>
                <a:cs typeface="Helvetica" panose="020B0604020202020204" pitchFamily="34" charset="0"/>
              </a:rPr>
              <a:t>Limited opportunities for female social avoidance strategies</a:t>
            </a:r>
            <a:endParaRPr lang="en-CA" sz="2800"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90B1E746-120C-4629-8E7D-8DB9F4B2F0E7}"/>
              </a:ext>
            </a:extLst>
          </p:cNvPr>
          <p:cNvSpPr txBox="1"/>
          <p:nvPr/>
        </p:nvSpPr>
        <p:spPr>
          <a:xfrm>
            <a:off x="3396088" y="5866362"/>
            <a:ext cx="5655916" cy="523220"/>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Three replicates of each treatment</a:t>
            </a:r>
            <a:endParaRPr lang="en-CA" sz="2800" dirty="0">
              <a:latin typeface="Helvetica" panose="020B0604020202020204"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3C792918-5399-4CFD-9C5F-8535E1216C13}"/>
              </a:ext>
            </a:extLst>
          </p:cNvPr>
          <p:cNvSpPr/>
          <p:nvPr/>
        </p:nvSpPr>
        <p:spPr>
          <a:xfrm>
            <a:off x="299950" y="277587"/>
            <a:ext cx="11762345" cy="646331"/>
          </a:xfrm>
          <a:prstGeom prst="rect">
            <a:avLst/>
          </a:prstGeom>
          <a:noFill/>
        </p:spPr>
        <p:txBody>
          <a:bodyPr wrap="square" lIns="91440" tIns="45720" rIns="91440" bIns="45720">
            <a:spAutoFit/>
          </a:bodyPr>
          <a:lstStyle/>
          <a:p>
            <a:r>
              <a:rPr lang="en-US" sz="3600" cap="none" spc="0" dirty="0">
                <a:ln w="0"/>
                <a:latin typeface="Helvetica" panose="020B0604020202020204" pitchFamily="34" charset="0"/>
                <a:cs typeface="Helvetica" panose="020B0604020202020204" pitchFamily="34" charset="0"/>
              </a:rPr>
              <a:t>Treatments</a:t>
            </a:r>
          </a:p>
        </p:txBody>
      </p:sp>
      <p:grpSp>
        <p:nvGrpSpPr>
          <p:cNvPr id="7" name="Group 6">
            <a:extLst>
              <a:ext uri="{FF2B5EF4-FFF2-40B4-BE49-F238E27FC236}">
                <a16:creationId xmlns:a16="http://schemas.microsoft.com/office/drawing/2014/main" id="{039EDD7E-DB50-422F-ADE5-0A504E2EB0BC}"/>
              </a:ext>
            </a:extLst>
          </p:cNvPr>
          <p:cNvGrpSpPr/>
          <p:nvPr/>
        </p:nvGrpSpPr>
        <p:grpSpPr>
          <a:xfrm>
            <a:off x="2224148" y="2415236"/>
            <a:ext cx="3943350" cy="3212096"/>
            <a:chOff x="395348" y="1915522"/>
            <a:chExt cx="3943350" cy="3212096"/>
          </a:xfrm>
        </p:grpSpPr>
        <p:grpSp>
          <p:nvGrpSpPr>
            <p:cNvPr id="4" name="Group 3">
              <a:extLst>
                <a:ext uri="{FF2B5EF4-FFF2-40B4-BE49-F238E27FC236}">
                  <a16:creationId xmlns:a16="http://schemas.microsoft.com/office/drawing/2014/main" id="{A1068C07-FC49-4390-AE1D-3F12AD0EA5A3}"/>
                </a:ext>
              </a:extLst>
            </p:cNvPr>
            <p:cNvGrpSpPr/>
            <p:nvPr/>
          </p:nvGrpSpPr>
          <p:grpSpPr>
            <a:xfrm>
              <a:off x="395348" y="1915522"/>
              <a:ext cx="3943350" cy="2733675"/>
              <a:chOff x="395348" y="1915522"/>
              <a:chExt cx="3943350" cy="2733675"/>
            </a:xfrm>
          </p:grpSpPr>
          <p:pic>
            <p:nvPicPr>
              <p:cNvPr id="17" name="Picture 16">
                <a:extLst>
                  <a:ext uri="{FF2B5EF4-FFF2-40B4-BE49-F238E27FC236}">
                    <a16:creationId xmlns:a16="http://schemas.microsoft.com/office/drawing/2014/main" id="{F3628FD8-D133-43BE-B5FC-F6ADF046F5E5}"/>
                  </a:ext>
                </a:extLst>
              </p:cNvPr>
              <p:cNvPicPr>
                <a:picLocks noChangeAspect="1"/>
              </p:cNvPicPr>
              <p:nvPr/>
            </p:nvPicPr>
            <p:blipFill>
              <a:blip r:embed="rId3"/>
              <a:stretch>
                <a:fillRect/>
              </a:stretch>
            </p:blipFill>
            <p:spPr>
              <a:xfrm>
                <a:off x="395348" y="1915522"/>
                <a:ext cx="3943350" cy="2733675"/>
              </a:xfrm>
              <a:prstGeom prst="rect">
                <a:avLst/>
              </a:prstGeom>
            </p:spPr>
          </p:pic>
          <p:sp>
            <p:nvSpPr>
              <p:cNvPr id="18" name="TextBox 17">
                <a:extLst>
                  <a:ext uri="{FF2B5EF4-FFF2-40B4-BE49-F238E27FC236}">
                    <a16:creationId xmlns:a16="http://schemas.microsoft.com/office/drawing/2014/main" id="{00C4867E-E755-4C02-BD3A-EC261BCBE596}"/>
                  </a:ext>
                </a:extLst>
              </p:cNvPr>
              <p:cNvSpPr txBox="1"/>
              <p:nvPr/>
            </p:nvSpPr>
            <p:spPr>
              <a:xfrm>
                <a:off x="2186101" y="2915139"/>
                <a:ext cx="276038" cy="307777"/>
              </a:xfrm>
              <a:prstGeom prst="rect">
                <a:avLst/>
              </a:prstGeom>
              <a:noFill/>
            </p:spPr>
            <p:txBody>
              <a:bodyPr wrap="none" rtlCol="0">
                <a:spAutoFit/>
              </a:bodyPr>
              <a:lstStyle/>
              <a:p>
                <a:r>
                  <a:rPr lang="en-CA" sz="1400" b="1" dirty="0"/>
                  <a:t>1</a:t>
                </a:r>
              </a:p>
            </p:txBody>
          </p:sp>
          <p:sp>
            <p:nvSpPr>
              <p:cNvPr id="21" name="TextBox 20">
                <a:extLst>
                  <a:ext uri="{FF2B5EF4-FFF2-40B4-BE49-F238E27FC236}">
                    <a16:creationId xmlns:a16="http://schemas.microsoft.com/office/drawing/2014/main" id="{73358BC2-6ED0-4AFC-B23E-DDD730A36995}"/>
                  </a:ext>
                </a:extLst>
              </p:cNvPr>
              <p:cNvSpPr txBox="1"/>
              <p:nvPr/>
            </p:nvSpPr>
            <p:spPr>
              <a:xfrm>
                <a:off x="2195532" y="3358559"/>
                <a:ext cx="276038" cy="307777"/>
              </a:xfrm>
              <a:prstGeom prst="rect">
                <a:avLst/>
              </a:prstGeom>
              <a:noFill/>
            </p:spPr>
            <p:txBody>
              <a:bodyPr wrap="none" rtlCol="0">
                <a:spAutoFit/>
              </a:bodyPr>
              <a:lstStyle/>
              <a:p>
                <a:r>
                  <a:rPr lang="en-CA" sz="1400" b="1" dirty="0"/>
                  <a:t>2</a:t>
                </a:r>
              </a:p>
            </p:txBody>
          </p:sp>
          <p:sp>
            <p:nvSpPr>
              <p:cNvPr id="19" name="Oval 18">
                <a:extLst>
                  <a:ext uri="{FF2B5EF4-FFF2-40B4-BE49-F238E27FC236}">
                    <a16:creationId xmlns:a16="http://schemas.microsoft.com/office/drawing/2014/main" id="{8ABE3B1C-C923-49D6-9BB3-513A5459C4F1}"/>
                  </a:ext>
                </a:extLst>
              </p:cNvPr>
              <p:cNvSpPr/>
              <p:nvPr/>
            </p:nvSpPr>
            <p:spPr>
              <a:xfrm>
                <a:off x="709779" y="3049978"/>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9" name="TextBox 28">
              <a:extLst>
                <a:ext uri="{FF2B5EF4-FFF2-40B4-BE49-F238E27FC236}">
                  <a16:creationId xmlns:a16="http://schemas.microsoft.com/office/drawing/2014/main" id="{8335B4A3-D59D-49F8-8C9D-509FF6997F04}"/>
                </a:ext>
              </a:extLst>
            </p:cNvPr>
            <p:cNvSpPr txBox="1"/>
            <p:nvPr/>
          </p:nvSpPr>
          <p:spPr>
            <a:xfrm>
              <a:off x="1739434" y="4665953"/>
              <a:ext cx="1388052"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grpSp>
      <p:grpSp>
        <p:nvGrpSpPr>
          <p:cNvPr id="8" name="Group 7">
            <a:extLst>
              <a:ext uri="{FF2B5EF4-FFF2-40B4-BE49-F238E27FC236}">
                <a16:creationId xmlns:a16="http://schemas.microsoft.com/office/drawing/2014/main" id="{7EB45693-B0DD-4CE6-A674-147A176683D1}"/>
              </a:ext>
            </a:extLst>
          </p:cNvPr>
          <p:cNvGrpSpPr/>
          <p:nvPr/>
        </p:nvGrpSpPr>
        <p:grpSpPr>
          <a:xfrm>
            <a:off x="6157973" y="2420404"/>
            <a:ext cx="3962400" cy="3233193"/>
            <a:chOff x="4329173" y="1920690"/>
            <a:chExt cx="3962400" cy="3233193"/>
          </a:xfrm>
        </p:grpSpPr>
        <p:grpSp>
          <p:nvGrpSpPr>
            <p:cNvPr id="5" name="Group 4">
              <a:extLst>
                <a:ext uri="{FF2B5EF4-FFF2-40B4-BE49-F238E27FC236}">
                  <a16:creationId xmlns:a16="http://schemas.microsoft.com/office/drawing/2014/main" id="{65E1855E-A2E2-4575-8A49-52E41DE92A23}"/>
                </a:ext>
              </a:extLst>
            </p:cNvPr>
            <p:cNvGrpSpPr/>
            <p:nvPr/>
          </p:nvGrpSpPr>
          <p:grpSpPr>
            <a:xfrm>
              <a:off x="4329173" y="1920690"/>
              <a:ext cx="3962400" cy="2714625"/>
              <a:chOff x="4329173" y="1920690"/>
              <a:chExt cx="3962400" cy="2714625"/>
            </a:xfrm>
          </p:grpSpPr>
          <p:pic>
            <p:nvPicPr>
              <p:cNvPr id="12" name="Picture 11">
                <a:extLst>
                  <a:ext uri="{FF2B5EF4-FFF2-40B4-BE49-F238E27FC236}">
                    <a16:creationId xmlns:a16="http://schemas.microsoft.com/office/drawing/2014/main" id="{D0BDB86C-7B2C-4FB2-9751-C2623CE742A1}"/>
                  </a:ext>
                </a:extLst>
              </p:cNvPr>
              <p:cNvPicPr>
                <a:picLocks noChangeAspect="1"/>
              </p:cNvPicPr>
              <p:nvPr/>
            </p:nvPicPr>
            <p:blipFill>
              <a:blip r:embed="rId4"/>
              <a:stretch>
                <a:fillRect/>
              </a:stretch>
            </p:blipFill>
            <p:spPr>
              <a:xfrm>
                <a:off x="4329173" y="1920690"/>
                <a:ext cx="3962400" cy="2714625"/>
              </a:xfrm>
              <a:prstGeom prst="rect">
                <a:avLst/>
              </a:prstGeom>
            </p:spPr>
          </p:pic>
          <p:sp>
            <p:nvSpPr>
              <p:cNvPr id="13" name="Oval 12">
                <a:extLst>
                  <a:ext uri="{FF2B5EF4-FFF2-40B4-BE49-F238E27FC236}">
                    <a16:creationId xmlns:a16="http://schemas.microsoft.com/office/drawing/2014/main" id="{4D473F77-9B56-474E-AD47-B4FA15CF5603}"/>
                  </a:ext>
                </a:extLst>
              </p:cNvPr>
              <p:cNvSpPr/>
              <p:nvPr/>
            </p:nvSpPr>
            <p:spPr>
              <a:xfrm>
                <a:off x="4634280" y="3051175"/>
                <a:ext cx="371475" cy="377453"/>
              </a:xfrm>
              <a:prstGeom prst="ellipse">
                <a:avLst/>
              </a:prstGeom>
              <a:solidFill>
                <a:srgbClr val="AC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0" name="TextBox 29">
              <a:extLst>
                <a:ext uri="{FF2B5EF4-FFF2-40B4-BE49-F238E27FC236}">
                  <a16:creationId xmlns:a16="http://schemas.microsoft.com/office/drawing/2014/main" id="{9C9B2882-4D4C-4AE4-8E88-C55A7C08D009}"/>
                </a:ext>
              </a:extLst>
            </p:cNvPr>
            <p:cNvSpPr txBox="1"/>
            <p:nvPr/>
          </p:nvSpPr>
          <p:spPr>
            <a:xfrm>
              <a:off x="5324779" y="4692218"/>
              <a:ext cx="1984150" cy="461665"/>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sp>
        <p:nvSpPr>
          <p:cNvPr id="23" name="TextBox 22">
            <a:extLst>
              <a:ext uri="{FF2B5EF4-FFF2-40B4-BE49-F238E27FC236}">
                <a16:creationId xmlns:a16="http://schemas.microsoft.com/office/drawing/2014/main" id="{CD4D64E0-D51D-419D-A94A-9C8E4715E890}"/>
              </a:ext>
            </a:extLst>
          </p:cNvPr>
          <p:cNvSpPr txBox="1"/>
          <p:nvPr/>
        </p:nvSpPr>
        <p:spPr>
          <a:xfrm>
            <a:off x="299950" y="1385508"/>
            <a:ext cx="11449824"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12-shelter: </a:t>
            </a:r>
            <a:r>
              <a:rPr lang="en-US" sz="2800" dirty="0">
                <a:latin typeface="Helvetica" panose="020B0604020202020204" pitchFamily="34" charset="0"/>
                <a:cs typeface="Helvetica" panose="020B0604020202020204" pitchFamily="34" charset="0"/>
              </a:rPr>
              <a:t>Ample opportunity for female social avoidance strategies</a:t>
            </a:r>
            <a:endParaRPr lang="en-CA" sz="2800" dirty="0">
              <a:latin typeface="Helvetica" panose="020B0604020202020204" pitchFamily="34" charset="0"/>
              <a:cs typeface="Helvetica" panose="020B0604020202020204" pitchFamily="34" charset="0"/>
            </a:endParaRPr>
          </a:p>
        </p:txBody>
      </p:sp>
      <p:sp>
        <p:nvSpPr>
          <p:cNvPr id="20" name="Rectangle 19">
            <a:extLst>
              <a:ext uri="{FF2B5EF4-FFF2-40B4-BE49-F238E27FC236}">
                <a16:creationId xmlns:a16="http://schemas.microsoft.com/office/drawing/2014/main" id="{0BD93C37-ADDF-2E28-2179-B81B3EFEE12E}"/>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1870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B58A4D4-EA59-4319-B9C9-C203EF99E169}"/>
              </a:ext>
            </a:extLst>
          </p:cNvPr>
          <p:cNvGrpSpPr/>
          <p:nvPr/>
        </p:nvGrpSpPr>
        <p:grpSpPr>
          <a:xfrm>
            <a:off x="1629625" y="941260"/>
            <a:ext cx="8657376" cy="5389252"/>
            <a:chOff x="2265918" y="659071"/>
            <a:chExt cx="9095007" cy="6044601"/>
          </a:xfrm>
        </p:grpSpPr>
        <p:grpSp>
          <p:nvGrpSpPr>
            <p:cNvPr id="20" name="Group 19">
              <a:extLst>
                <a:ext uri="{FF2B5EF4-FFF2-40B4-BE49-F238E27FC236}">
                  <a16:creationId xmlns:a16="http://schemas.microsoft.com/office/drawing/2014/main" id="{9AEFAC9F-5B64-4D68-BD94-3BEF9C4D398F}"/>
                </a:ext>
              </a:extLst>
            </p:cNvPr>
            <p:cNvGrpSpPr/>
            <p:nvPr/>
          </p:nvGrpSpPr>
          <p:grpSpPr>
            <a:xfrm>
              <a:off x="2265918" y="659071"/>
              <a:ext cx="8914287" cy="6044601"/>
              <a:chOff x="281476" y="670588"/>
              <a:chExt cx="8914287" cy="6044601"/>
            </a:xfrm>
          </p:grpSpPr>
          <p:pic>
            <p:nvPicPr>
              <p:cNvPr id="9" name="Picture 8">
                <a:extLst>
                  <a:ext uri="{FF2B5EF4-FFF2-40B4-BE49-F238E27FC236}">
                    <a16:creationId xmlns:a16="http://schemas.microsoft.com/office/drawing/2014/main" id="{2AF1A0BD-8FBF-4849-A77B-2F3BC99348C4}"/>
                  </a:ext>
                </a:extLst>
              </p:cNvPr>
              <p:cNvPicPr>
                <a:picLocks noChangeAspect="1"/>
              </p:cNvPicPr>
              <p:nvPr/>
            </p:nvPicPr>
            <p:blipFill rotWithShape="1">
              <a:blip r:embed="rId3"/>
              <a:srcRect t="1369" b="1"/>
              <a:stretch/>
            </p:blipFill>
            <p:spPr>
              <a:xfrm>
                <a:off x="281476" y="3784260"/>
                <a:ext cx="2971429" cy="2930729"/>
              </a:xfrm>
              <a:prstGeom prst="rect">
                <a:avLst/>
              </a:prstGeom>
            </p:spPr>
          </p:pic>
          <p:pic>
            <p:nvPicPr>
              <p:cNvPr id="11" name="Picture 10">
                <a:extLst>
                  <a:ext uri="{FF2B5EF4-FFF2-40B4-BE49-F238E27FC236}">
                    <a16:creationId xmlns:a16="http://schemas.microsoft.com/office/drawing/2014/main" id="{A4998F80-278A-49A1-8CB5-E36A94654E4B}"/>
                  </a:ext>
                </a:extLst>
              </p:cNvPr>
              <p:cNvPicPr>
                <a:picLocks noChangeAspect="1"/>
              </p:cNvPicPr>
              <p:nvPr/>
            </p:nvPicPr>
            <p:blipFill rotWithShape="1">
              <a:blip r:embed="rId4"/>
              <a:srcRect t="1369" b="1"/>
              <a:stretch/>
            </p:blipFill>
            <p:spPr>
              <a:xfrm>
                <a:off x="281476" y="692762"/>
                <a:ext cx="2971429" cy="2930729"/>
              </a:xfrm>
              <a:prstGeom prst="rect">
                <a:avLst/>
              </a:prstGeom>
            </p:spPr>
          </p:pic>
          <p:pic>
            <p:nvPicPr>
              <p:cNvPr id="13" name="Picture 12">
                <a:extLst>
                  <a:ext uri="{FF2B5EF4-FFF2-40B4-BE49-F238E27FC236}">
                    <a16:creationId xmlns:a16="http://schemas.microsoft.com/office/drawing/2014/main" id="{4E0E3FE4-7A8E-4483-AA63-896E1A76570A}"/>
                  </a:ext>
                </a:extLst>
              </p:cNvPr>
              <p:cNvPicPr>
                <a:picLocks noChangeAspect="1"/>
              </p:cNvPicPr>
              <p:nvPr/>
            </p:nvPicPr>
            <p:blipFill rotWithShape="1">
              <a:blip r:embed="rId5"/>
              <a:srcRect t="1369" b="1"/>
              <a:stretch/>
            </p:blipFill>
            <p:spPr>
              <a:xfrm>
                <a:off x="3252905" y="3784260"/>
                <a:ext cx="2971429" cy="2930729"/>
              </a:xfrm>
              <a:prstGeom prst="rect">
                <a:avLst/>
              </a:prstGeom>
            </p:spPr>
          </p:pic>
          <p:pic>
            <p:nvPicPr>
              <p:cNvPr id="15" name="Picture 14">
                <a:extLst>
                  <a:ext uri="{FF2B5EF4-FFF2-40B4-BE49-F238E27FC236}">
                    <a16:creationId xmlns:a16="http://schemas.microsoft.com/office/drawing/2014/main" id="{49A414B0-E9C7-4C56-A7DC-61178799379F}"/>
                  </a:ext>
                </a:extLst>
              </p:cNvPr>
              <p:cNvPicPr>
                <a:picLocks noChangeAspect="1"/>
              </p:cNvPicPr>
              <p:nvPr/>
            </p:nvPicPr>
            <p:blipFill rotWithShape="1">
              <a:blip r:embed="rId6"/>
              <a:srcRect t="1697"/>
              <a:stretch/>
            </p:blipFill>
            <p:spPr>
              <a:xfrm>
                <a:off x="3252904" y="675452"/>
                <a:ext cx="2971429" cy="2921000"/>
              </a:xfrm>
              <a:prstGeom prst="rect">
                <a:avLst/>
              </a:prstGeom>
            </p:spPr>
          </p:pic>
          <p:pic>
            <p:nvPicPr>
              <p:cNvPr id="17" name="Picture 16">
                <a:extLst>
                  <a:ext uri="{FF2B5EF4-FFF2-40B4-BE49-F238E27FC236}">
                    <a16:creationId xmlns:a16="http://schemas.microsoft.com/office/drawing/2014/main" id="{9E4B2814-07FD-4230-8B31-F3D9666E343B}"/>
                  </a:ext>
                </a:extLst>
              </p:cNvPr>
              <p:cNvPicPr>
                <a:picLocks noChangeAspect="1"/>
              </p:cNvPicPr>
              <p:nvPr/>
            </p:nvPicPr>
            <p:blipFill rotWithShape="1">
              <a:blip r:embed="rId7"/>
              <a:srcRect t="1369" b="1"/>
              <a:stretch/>
            </p:blipFill>
            <p:spPr>
              <a:xfrm>
                <a:off x="6224334" y="670588"/>
                <a:ext cx="2971429" cy="2930729"/>
              </a:xfrm>
              <a:prstGeom prst="rect">
                <a:avLst/>
              </a:prstGeom>
            </p:spPr>
          </p:pic>
          <p:pic>
            <p:nvPicPr>
              <p:cNvPr id="19" name="Picture 18">
                <a:extLst>
                  <a:ext uri="{FF2B5EF4-FFF2-40B4-BE49-F238E27FC236}">
                    <a16:creationId xmlns:a16="http://schemas.microsoft.com/office/drawing/2014/main" id="{623650EF-6892-462E-AAC3-FEC6A9BF2E54}"/>
                  </a:ext>
                </a:extLst>
              </p:cNvPr>
              <p:cNvPicPr>
                <a:picLocks noChangeAspect="1"/>
              </p:cNvPicPr>
              <p:nvPr/>
            </p:nvPicPr>
            <p:blipFill rotWithShape="1">
              <a:blip r:embed="rId8"/>
              <a:srcRect t="1363"/>
              <a:stretch/>
            </p:blipFill>
            <p:spPr>
              <a:xfrm>
                <a:off x="6224334" y="3784260"/>
                <a:ext cx="2971429" cy="2930929"/>
              </a:xfrm>
              <a:prstGeom prst="rect">
                <a:avLst/>
              </a:prstGeom>
            </p:spPr>
          </p:pic>
        </p:grpSp>
        <p:sp>
          <p:nvSpPr>
            <p:cNvPr id="23" name="TextBox 22">
              <a:extLst>
                <a:ext uri="{FF2B5EF4-FFF2-40B4-BE49-F238E27FC236}">
                  <a16:creationId xmlns:a16="http://schemas.microsoft.com/office/drawing/2014/main" id="{B74CB6F0-92D0-436D-A018-DA7E759A307E}"/>
                </a:ext>
              </a:extLst>
            </p:cNvPr>
            <p:cNvSpPr txBox="1"/>
            <p:nvPr/>
          </p:nvSpPr>
          <p:spPr>
            <a:xfrm>
              <a:off x="4223801" y="2280034"/>
              <a:ext cx="772969" cy="307777"/>
            </a:xfrm>
            <a:prstGeom prst="rect">
              <a:avLst/>
            </a:prstGeom>
            <a:noFill/>
          </p:spPr>
          <p:txBody>
            <a:bodyPr wrap="none" rtlCol="0">
              <a:spAutoFit/>
            </a:bodyPr>
            <a:lstStyle/>
            <a:p>
              <a:r>
                <a:rPr lang="en-CA" sz="1400" b="1" dirty="0"/>
                <a:t>p = 0.28</a:t>
              </a:r>
            </a:p>
          </p:txBody>
        </p:sp>
        <p:sp>
          <p:nvSpPr>
            <p:cNvPr id="24" name="TextBox 23">
              <a:extLst>
                <a:ext uri="{FF2B5EF4-FFF2-40B4-BE49-F238E27FC236}">
                  <a16:creationId xmlns:a16="http://schemas.microsoft.com/office/drawing/2014/main" id="{78318613-0E76-4ABD-B529-BAE87288CAB1}"/>
                </a:ext>
              </a:extLst>
            </p:cNvPr>
            <p:cNvSpPr txBox="1"/>
            <p:nvPr/>
          </p:nvSpPr>
          <p:spPr>
            <a:xfrm>
              <a:off x="7435806" y="2280033"/>
              <a:ext cx="772969" cy="307777"/>
            </a:xfrm>
            <a:prstGeom prst="rect">
              <a:avLst/>
            </a:prstGeom>
            <a:noFill/>
          </p:spPr>
          <p:txBody>
            <a:bodyPr wrap="none" rtlCol="0">
              <a:spAutoFit/>
            </a:bodyPr>
            <a:lstStyle/>
            <a:p>
              <a:r>
                <a:rPr lang="en-CA" sz="1400" b="1" dirty="0"/>
                <a:t>p = 0.06</a:t>
              </a:r>
            </a:p>
          </p:txBody>
        </p:sp>
        <p:sp>
          <p:nvSpPr>
            <p:cNvPr id="25" name="TextBox 24">
              <a:extLst>
                <a:ext uri="{FF2B5EF4-FFF2-40B4-BE49-F238E27FC236}">
                  <a16:creationId xmlns:a16="http://schemas.microsoft.com/office/drawing/2014/main" id="{D37D9A8C-A213-4FB4-A9A3-DC267EBC6A06}"/>
                </a:ext>
              </a:extLst>
            </p:cNvPr>
            <p:cNvSpPr txBox="1"/>
            <p:nvPr/>
          </p:nvSpPr>
          <p:spPr>
            <a:xfrm>
              <a:off x="10407234" y="2280032"/>
              <a:ext cx="772969" cy="307777"/>
            </a:xfrm>
            <a:prstGeom prst="rect">
              <a:avLst/>
            </a:prstGeom>
            <a:noFill/>
          </p:spPr>
          <p:txBody>
            <a:bodyPr wrap="none" rtlCol="0">
              <a:spAutoFit/>
            </a:bodyPr>
            <a:lstStyle/>
            <a:p>
              <a:r>
                <a:rPr lang="en-CA" sz="1400" b="1" dirty="0"/>
                <a:t>p &lt; 0.05</a:t>
              </a:r>
            </a:p>
          </p:txBody>
        </p:sp>
        <p:sp>
          <p:nvSpPr>
            <p:cNvPr id="26" name="TextBox 25">
              <a:extLst>
                <a:ext uri="{FF2B5EF4-FFF2-40B4-BE49-F238E27FC236}">
                  <a16:creationId xmlns:a16="http://schemas.microsoft.com/office/drawing/2014/main" id="{6036F59F-0F46-409A-94C4-B46660A4ADAF}"/>
                </a:ext>
              </a:extLst>
            </p:cNvPr>
            <p:cNvSpPr txBox="1"/>
            <p:nvPr/>
          </p:nvSpPr>
          <p:spPr>
            <a:xfrm>
              <a:off x="4326290" y="5442472"/>
              <a:ext cx="772969" cy="307777"/>
            </a:xfrm>
            <a:prstGeom prst="rect">
              <a:avLst/>
            </a:prstGeom>
            <a:noFill/>
          </p:spPr>
          <p:txBody>
            <a:bodyPr wrap="none" rtlCol="0">
              <a:spAutoFit/>
            </a:bodyPr>
            <a:lstStyle/>
            <a:p>
              <a:r>
                <a:rPr lang="en-CA" sz="1400" b="1" dirty="0"/>
                <a:t>p = 0.73</a:t>
              </a:r>
            </a:p>
          </p:txBody>
        </p:sp>
        <p:sp>
          <p:nvSpPr>
            <p:cNvPr id="27" name="TextBox 26">
              <a:extLst>
                <a:ext uri="{FF2B5EF4-FFF2-40B4-BE49-F238E27FC236}">
                  <a16:creationId xmlns:a16="http://schemas.microsoft.com/office/drawing/2014/main" id="{08663BD6-1156-4CEB-B593-533E479D37E9}"/>
                </a:ext>
              </a:extLst>
            </p:cNvPr>
            <p:cNvSpPr txBox="1"/>
            <p:nvPr/>
          </p:nvSpPr>
          <p:spPr>
            <a:xfrm>
              <a:off x="7512260" y="5442471"/>
              <a:ext cx="772969" cy="307777"/>
            </a:xfrm>
            <a:prstGeom prst="rect">
              <a:avLst/>
            </a:prstGeom>
            <a:noFill/>
          </p:spPr>
          <p:txBody>
            <a:bodyPr wrap="none" rtlCol="0">
              <a:spAutoFit/>
            </a:bodyPr>
            <a:lstStyle/>
            <a:p>
              <a:r>
                <a:rPr lang="en-CA" sz="1400" b="1" dirty="0"/>
                <a:t>p = 0.38</a:t>
              </a:r>
            </a:p>
          </p:txBody>
        </p:sp>
        <p:sp>
          <p:nvSpPr>
            <p:cNvPr id="28" name="TextBox 27">
              <a:extLst>
                <a:ext uri="{FF2B5EF4-FFF2-40B4-BE49-F238E27FC236}">
                  <a16:creationId xmlns:a16="http://schemas.microsoft.com/office/drawing/2014/main" id="{D3F30120-1AB2-4537-94E8-94CD8E654061}"/>
                </a:ext>
              </a:extLst>
            </p:cNvPr>
            <p:cNvSpPr txBox="1"/>
            <p:nvPr/>
          </p:nvSpPr>
          <p:spPr>
            <a:xfrm>
              <a:off x="10587956" y="5442470"/>
              <a:ext cx="772969" cy="307777"/>
            </a:xfrm>
            <a:prstGeom prst="rect">
              <a:avLst/>
            </a:prstGeom>
            <a:noFill/>
          </p:spPr>
          <p:txBody>
            <a:bodyPr wrap="none" rtlCol="0">
              <a:spAutoFit/>
            </a:bodyPr>
            <a:lstStyle/>
            <a:p>
              <a:r>
                <a:rPr lang="en-CA" sz="1400" b="1" dirty="0"/>
                <a:t>p = 0.89</a:t>
              </a:r>
            </a:p>
          </p:txBody>
        </p:sp>
      </p:grpSp>
      <p:sp>
        <p:nvSpPr>
          <p:cNvPr id="18" name="Title 1">
            <a:extLst>
              <a:ext uri="{FF2B5EF4-FFF2-40B4-BE49-F238E27FC236}">
                <a16:creationId xmlns:a16="http://schemas.microsoft.com/office/drawing/2014/main" id="{4E8EBA7F-475D-07E9-3130-FFE2C09FB1A6}"/>
              </a:ext>
            </a:extLst>
          </p:cNvPr>
          <p:cNvSpPr txBox="1">
            <a:spLocks/>
          </p:cNvSpPr>
          <p:nvPr/>
        </p:nvSpPr>
        <p:spPr>
          <a:xfrm>
            <a:off x="189797" y="237158"/>
            <a:ext cx="10515600" cy="513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200" dirty="0">
                <a:latin typeface="Helvetica" panose="020B0604020202020204" pitchFamily="34" charset="0"/>
                <a:cs typeface="Helvetica" panose="020B0604020202020204" pitchFamily="34" charset="0"/>
              </a:rPr>
              <a:t>Aggregations were not assorted by sex</a:t>
            </a:r>
          </a:p>
        </p:txBody>
      </p:sp>
      <p:sp>
        <p:nvSpPr>
          <p:cNvPr id="21" name="Rectangle 20">
            <a:extLst>
              <a:ext uri="{FF2B5EF4-FFF2-40B4-BE49-F238E27FC236}">
                <a16:creationId xmlns:a16="http://schemas.microsoft.com/office/drawing/2014/main" id="{966FA5AC-7CD2-160D-0B54-9421C7764B9B}"/>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4340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55B9E-BBD8-4BB8-9D2C-3F13C867FB36}"/>
              </a:ext>
            </a:extLst>
          </p:cNvPr>
          <p:cNvSpPr/>
          <p:nvPr/>
        </p:nvSpPr>
        <p:spPr>
          <a:xfrm>
            <a:off x="214827" y="277587"/>
            <a:ext cx="11762345" cy="646331"/>
          </a:xfrm>
          <a:prstGeom prst="rect">
            <a:avLst/>
          </a:prstGeom>
          <a:noFill/>
        </p:spPr>
        <p:txBody>
          <a:bodyPr wrap="square" lIns="91440" tIns="45720" rIns="91440" bIns="45720">
            <a:spAutoFit/>
          </a:bodyPr>
          <a:lstStyle/>
          <a:p>
            <a:r>
              <a:rPr lang="en-US" sz="3600" dirty="0">
                <a:ln w="0"/>
                <a:latin typeface="Helvetica" panose="020B0604020202020204" pitchFamily="34" charset="0"/>
                <a:cs typeface="Helvetica" panose="020B0604020202020204" pitchFamily="34" charset="0"/>
              </a:rPr>
              <a:t>Social avoidance summary</a:t>
            </a:r>
            <a:endParaRPr lang="en-US" sz="3600" cap="none" spc="0" dirty="0">
              <a:ln w="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99FC52F6-1938-470A-B1A7-118854CE36EE}"/>
              </a:ext>
            </a:extLst>
          </p:cNvPr>
          <p:cNvSpPr txBox="1"/>
          <p:nvPr/>
        </p:nvSpPr>
        <p:spPr>
          <a:xfrm>
            <a:off x="285749" y="1692902"/>
            <a:ext cx="11691423" cy="1415772"/>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larger groups, females are incapable of evading males through:</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Weaker/less social connections</a:t>
            </a:r>
          </a:p>
          <a:p>
            <a:pPr marL="914400" lvl="1" indent="-457200">
              <a:buFont typeface="Arial" panose="020B0604020202020204" pitchFamily="34" charset="0"/>
              <a:buChar char="•"/>
            </a:pPr>
            <a:r>
              <a:rPr lang="en-CA" sz="2800" dirty="0">
                <a:latin typeface="Helvetica" panose="020B0604020202020204" pitchFamily="34" charset="0"/>
                <a:cs typeface="Helvetica" panose="020B0604020202020204" pitchFamily="34" charset="0"/>
              </a:rPr>
              <a:t>Aggregating with same-sex individuals</a:t>
            </a:r>
            <a:r>
              <a:rPr lang="en-CA" sz="2900" dirty="0">
                <a:latin typeface="Helvetica" panose="020B0604020202020204" pitchFamily="34" charset="0"/>
                <a:cs typeface="Helvetica" panose="020B0604020202020204" pitchFamily="34" charset="0"/>
              </a:rPr>
              <a:t>				</a:t>
            </a:r>
          </a:p>
        </p:txBody>
      </p:sp>
      <p:sp>
        <p:nvSpPr>
          <p:cNvPr id="7" name="TextBox 6">
            <a:extLst>
              <a:ext uri="{FF2B5EF4-FFF2-40B4-BE49-F238E27FC236}">
                <a16:creationId xmlns:a16="http://schemas.microsoft.com/office/drawing/2014/main" id="{05B4F197-3432-2F33-E3BC-CEEEB2F00897}"/>
              </a:ext>
            </a:extLst>
          </p:cNvPr>
          <p:cNvSpPr txBox="1"/>
          <p:nvPr/>
        </p:nvSpPr>
        <p:spPr>
          <a:xfrm>
            <a:off x="285749" y="1039105"/>
            <a:ext cx="10476035"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In isolation, females prefer the company of other females</a:t>
            </a:r>
          </a:p>
        </p:txBody>
      </p:sp>
      <p:sp>
        <p:nvSpPr>
          <p:cNvPr id="9" name="TextBox 8">
            <a:extLst>
              <a:ext uri="{FF2B5EF4-FFF2-40B4-BE49-F238E27FC236}">
                <a16:creationId xmlns:a16="http://schemas.microsoft.com/office/drawing/2014/main" id="{08621FE5-97FD-9A3C-21B6-1E5734802710}"/>
              </a:ext>
            </a:extLst>
          </p:cNvPr>
          <p:cNvSpPr txBox="1"/>
          <p:nvPr/>
        </p:nvSpPr>
        <p:spPr>
          <a:xfrm>
            <a:off x="285749" y="3159695"/>
            <a:ext cx="6224381" cy="538609"/>
          </a:xfrm>
          <a:prstGeom prst="rect">
            <a:avLst/>
          </a:prstGeom>
          <a:noFill/>
        </p:spPr>
        <p:txBody>
          <a:bodyPr wrap="square">
            <a:spAutoFit/>
          </a:bodyPr>
          <a:lstStyle/>
          <a:p>
            <a:r>
              <a:rPr lang="en-CA" sz="2900" dirty="0">
                <a:latin typeface="Helvetica" panose="020B0604020202020204" pitchFamily="34" charset="0"/>
                <a:cs typeface="Helvetica" panose="020B0604020202020204" pitchFamily="34" charset="0"/>
              </a:rPr>
              <a:t>Sexual conflict over social situations</a:t>
            </a:r>
          </a:p>
        </p:txBody>
      </p:sp>
      <p:pic>
        <p:nvPicPr>
          <p:cNvPr id="10" name="Picture 2">
            <a:extLst>
              <a:ext uri="{FF2B5EF4-FFF2-40B4-BE49-F238E27FC236}">
                <a16:creationId xmlns:a16="http://schemas.microsoft.com/office/drawing/2014/main" id="{C66206FE-7BC0-67E7-DDF3-0B1E93C90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43"/>
          <a:stretch/>
        </p:blipFill>
        <p:spPr bwMode="auto">
          <a:xfrm>
            <a:off x="7577334" y="3945167"/>
            <a:ext cx="4399838" cy="264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aying Mantis cannibalism">
            <a:extLst>
              <a:ext uri="{FF2B5EF4-FFF2-40B4-BE49-F238E27FC236}">
                <a16:creationId xmlns:a16="http://schemas.microsoft.com/office/drawing/2014/main" id="{D06E8BD9-5553-4184-8D9F-9B0438A20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725" y="1619431"/>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Image result for lion protect cub from male lion">
            <a:extLst>
              <a:ext uri="{FF2B5EF4-FFF2-40B4-BE49-F238E27FC236}">
                <a16:creationId xmlns:a16="http://schemas.microsoft.com/office/drawing/2014/main" id="{2ED61274-67F4-4199-B5DD-259EB4CB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8" r="13813"/>
          <a:stretch/>
        </p:blipFill>
        <p:spPr bwMode="auto">
          <a:xfrm>
            <a:off x="6283725" y="3732145"/>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F1B15-AA95-4D8C-857F-350AC6E3CF5B}"/>
              </a:ext>
            </a:extLst>
          </p:cNvPr>
          <p:cNvSpPr txBox="1"/>
          <p:nvPr/>
        </p:nvSpPr>
        <p:spPr>
          <a:xfrm>
            <a:off x="274609" y="3286733"/>
            <a:ext cx="2538039"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Hooked and barbed genitalia </a:t>
            </a:r>
            <a:endParaRPr lang="en-CA" sz="24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79BEBF7F-F6BF-41E9-A92C-8ED018A15983}"/>
              </a:ext>
            </a:extLst>
          </p:cNvPr>
          <p:cNvSpPr txBox="1"/>
          <p:nvPr/>
        </p:nvSpPr>
        <p:spPr>
          <a:xfrm>
            <a:off x="9519361" y="2207351"/>
            <a:ext cx="2005445"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Sexual </a:t>
            </a:r>
            <a:br>
              <a:rPr lang="en-US" sz="2400" cap="none" spc="0" dirty="0">
                <a:ln w="0"/>
                <a:latin typeface="Helvetica" panose="020B0604020202020204" pitchFamily="34" charset="0"/>
                <a:cs typeface="Helvetica" panose="020B0604020202020204" pitchFamily="34" charset="0"/>
              </a:rPr>
            </a:br>
            <a:r>
              <a:rPr lang="en-US" sz="2400" cap="none" spc="0" dirty="0">
                <a:ln w="0"/>
                <a:latin typeface="Helvetica" panose="020B0604020202020204" pitchFamily="34" charset="0"/>
                <a:cs typeface="Helvetica" panose="020B0604020202020204" pitchFamily="34" charset="0"/>
              </a:rPr>
              <a:t>cannibalism </a:t>
            </a:r>
            <a:endParaRPr lang="en-CA" sz="24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7FE41F7A-E209-4C1A-BB3F-280AE8A88507}"/>
              </a:ext>
            </a:extLst>
          </p:cNvPr>
          <p:cNvSpPr txBox="1"/>
          <p:nvPr/>
        </p:nvSpPr>
        <p:spPr>
          <a:xfrm>
            <a:off x="9683411" y="4493373"/>
            <a:ext cx="1841396" cy="461665"/>
          </a:xfrm>
          <a:prstGeom prst="rect">
            <a:avLst/>
          </a:prstGeom>
          <a:noFill/>
        </p:spPr>
        <p:txBody>
          <a:bodyPr wrap="square">
            <a:spAutoFit/>
          </a:bodyPr>
          <a:lstStyle/>
          <a:p>
            <a:r>
              <a:rPr lang="en-US" sz="2400" cap="none" spc="0" dirty="0">
                <a:ln w="0"/>
                <a:latin typeface="Helvetica" panose="020B0604020202020204" pitchFamily="34" charset="0"/>
                <a:cs typeface="Helvetica" panose="020B0604020202020204" pitchFamily="34" charset="0"/>
              </a:rPr>
              <a:t>Infanticide</a:t>
            </a:r>
            <a:endParaRPr lang="en-CA" sz="2400" dirty="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D0133CF6-6E90-4928-A19D-8C96E51958A5}"/>
              </a:ext>
            </a:extLst>
          </p:cNvPr>
          <p:cNvSpPr/>
          <p:nvPr/>
        </p:nvSpPr>
        <p:spPr>
          <a:xfrm>
            <a:off x="8074324" y="5934670"/>
            <a:ext cx="4050301" cy="923330"/>
          </a:xfrm>
          <a:prstGeom prst="rect">
            <a:avLst/>
          </a:prstGeom>
        </p:spPr>
        <p:txBody>
          <a:bodyPr wrap="square">
            <a:spAutoFit/>
          </a:bodyPr>
          <a:lstStyle/>
          <a:p>
            <a:pPr algn="r"/>
            <a:r>
              <a:rPr lang="en-US" dirty="0">
                <a:ln w="0"/>
                <a:solidFill>
                  <a:schemeClr val="bg2">
                    <a:lumMod val="50000"/>
                  </a:schemeClr>
                </a:solidFill>
                <a:latin typeface="Helvetica" panose="020B0604020202020204" pitchFamily="34" charset="0"/>
                <a:cs typeface="Helvetica" panose="020B0604020202020204" pitchFamily="34" charset="0"/>
              </a:rPr>
              <a:t>Arnqvist et al. 2021, </a:t>
            </a:r>
            <a:r>
              <a:rPr lang="en-US" i="1" dirty="0">
                <a:ln w="0"/>
                <a:solidFill>
                  <a:schemeClr val="bg2">
                    <a:lumMod val="50000"/>
                  </a:schemeClr>
                </a:solidFill>
                <a:latin typeface="Helvetica" panose="020B0604020202020204" pitchFamily="34" charset="0"/>
                <a:cs typeface="Helvetica" panose="020B0604020202020204" pitchFamily="34" charset="0"/>
              </a:rPr>
              <a:t>Proc. R. Soc. B.;</a:t>
            </a:r>
            <a:r>
              <a:rPr lang="en-US" dirty="0">
                <a:ln w="0"/>
                <a:solidFill>
                  <a:schemeClr val="bg2">
                    <a:lumMod val="50000"/>
                  </a:schemeClr>
                </a:solidFill>
                <a:latin typeface="Helvetica" panose="020B0604020202020204" pitchFamily="34" charset="0"/>
                <a:cs typeface="Helvetica" panose="020B0604020202020204" pitchFamily="34" charset="0"/>
              </a:rPr>
              <a:t> </a:t>
            </a:r>
            <a:br>
              <a:rPr lang="en-US"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Lawrence, 1992,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r>
              <a:rPr lang="en-US" dirty="0">
                <a:ln w="0"/>
                <a:solidFill>
                  <a:schemeClr val="bg2">
                    <a:lumMod val="50000"/>
                  </a:schemeClr>
                </a:solidFill>
                <a:latin typeface="Helvetica" panose="020B0604020202020204" pitchFamily="34" charset="0"/>
                <a:cs typeface="Helvetica" panose="020B0604020202020204" pitchFamily="34" charset="0"/>
              </a:rPr>
              <a:t>.; </a:t>
            </a:r>
            <a:br>
              <a:rPr lang="en-US"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Packer and Pusey, 1983, </a:t>
            </a:r>
            <a:r>
              <a:rPr lang="en-US" i="1" dirty="0">
                <a:ln w="0"/>
                <a:solidFill>
                  <a:schemeClr val="bg2">
                    <a:lumMod val="50000"/>
                  </a:schemeClr>
                </a:solidFill>
                <a:latin typeface="Helvetica" panose="020B0604020202020204" pitchFamily="34" charset="0"/>
                <a:cs typeface="Helvetica" panose="020B0604020202020204" pitchFamily="34" charset="0"/>
              </a:rPr>
              <a:t>Am. Nat.</a:t>
            </a:r>
            <a:r>
              <a:rPr lang="en-US" dirty="0">
                <a:ln w="0"/>
                <a:solidFill>
                  <a:schemeClr val="bg2">
                    <a:lumMod val="50000"/>
                  </a:schemeClr>
                </a:solidFill>
                <a:latin typeface="Helvetica" panose="020B0604020202020204" pitchFamily="34" charset="0"/>
                <a:cs typeface="Helvetica" panose="020B0604020202020204" pitchFamily="34" charset="0"/>
              </a:rPr>
              <a:t>  </a:t>
            </a:r>
          </a:p>
        </p:txBody>
      </p:sp>
      <p:sp>
        <p:nvSpPr>
          <p:cNvPr id="12" name="Rectangle 11">
            <a:extLst>
              <a:ext uri="{FF2B5EF4-FFF2-40B4-BE49-F238E27FC236}">
                <a16:creationId xmlns:a16="http://schemas.microsoft.com/office/drawing/2014/main" id="{2C534545-9100-4EAE-93E6-66024DC7082E}"/>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14338" name="Picture 2" descr="a seed beetle penis">
            <a:extLst>
              <a:ext uri="{FF2B5EF4-FFF2-40B4-BE49-F238E27FC236}">
                <a16:creationId xmlns:a16="http://schemas.microsoft.com/office/drawing/2014/main" id="{BAC309D9-B2D5-2427-6449-6D9250F91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648" y="1617730"/>
            <a:ext cx="3343912" cy="41798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9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aumatic insemination">
            <a:extLst>
              <a:ext uri="{FF2B5EF4-FFF2-40B4-BE49-F238E27FC236}">
                <a16:creationId xmlns:a16="http://schemas.microsoft.com/office/drawing/2014/main" id="{7B110B6F-2D5D-43F1-BEED-18BB4D600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3" r="14393" b="11335"/>
          <a:stretch/>
        </p:blipFill>
        <p:spPr bwMode="auto">
          <a:xfrm>
            <a:off x="7148900" y="1802615"/>
            <a:ext cx="4546227" cy="358789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5DFA9C-4AFC-4A41-9776-F75143272E31}"/>
              </a:ext>
            </a:extLst>
          </p:cNvPr>
          <p:cNvSpPr/>
          <p:nvPr/>
        </p:nvSpPr>
        <p:spPr>
          <a:xfrm>
            <a:off x="5980514" y="6112154"/>
            <a:ext cx="6092831" cy="646331"/>
          </a:xfrm>
          <a:prstGeom prst="rect">
            <a:avLst/>
          </a:prstGeom>
        </p:spPr>
        <p:txBody>
          <a:bodyPr wrap="square">
            <a:spAutoFit/>
          </a:bodyPr>
          <a:lstStyle/>
          <a:p>
            <a:pPr algn="r"/>
            <a:r>
              <a:rPr lang="en-US" dirty="0">
                <a:ln w="0"/>
                <a:solidFill>
                  <a:schemeClr val="bg2">
                    <a:lumMod val="50000"/>
                  </a:schemeClr>
                </a:solidFill>
                <a:latin typeface="Helvetica" panose="020B0604020202020204" pitchFamily="34" charset="0"/>
                <a:cs typeface="Helvetica" panose="020B0604020202020204" pitchFamily="34" charset="0"/>
              </a:rPr>
              <a:t>Stutt and Siva-</a:t>
            </a:r>
            <a:r>
              <a:rPr lang="en-US" dirty="0" err="1">
                <a:ln w="0"/>
                <a:solidFill>
                  <a:schemeClr val="bg2">
                    <a:lumMod val="50000"/>
                  </a:schemeClr>
                </a:solidFill>
                <a:latin typeface="Helvetica" panose="020B0604020202020204" pitchFamily="34" charset="0"/>
                <a:cs typeface="Helvetica" panose="020B0604020202020204" pitchFamily="34" charset="0"/>
              </a:rPr>
              <a:t>Jothy</a:t>
            </a:r>
            <a:r>
              <a:rPr lang="en-US" dirty="0">
                <a:ln w="0"/>
                <a:solidFill>
                  <a:schemeClr val="bg2">
                    <a:lumMod val="50000"/>
                  </a:schemeClr>
                </a:solidFill>
                <a:latin typeface="Helvetica" panose="020B0604020202020204" pitchFamily="34" charset="0"/>
                <a:cs typeface="Helvetica" panose="020B0604020202020204" pitchFamily="34" charset="0"/>
              </a:rPr>
              <a:t>, 2001, </a:t>
            </a:r>
            <a:r>
              <a:rPr lang="en-US" i="1" dirty="0">
                <a:ln w="0"/>
                <a:solidFill>
                  <a:schemeClr val="bg2">
                    <a:lumMod val="50000"/>
                  </a:schemeClr>
                </a:solidFill>
                <a:latin typeface="Helvetica" panose="020B0604020202020204" pitchFamily="34" charset="0"/>
                <a:cs typeface="Helvetica" panose="020B0604020202020204" pitchFamily="34" charset="0"/>
              </a:rPr>
              <a:t>Proc. Natl. Acad. Sci.;</a:t>
            </a:r>
            <a:br>
              <a:rPr lang="en-US" i="1" dirty="0">
                <a:ln w="0"/>
                <a:solidFill>
                  <a:schemeClr val="bg2">
                    <a:lumMod val="50000"/>
                  </a:schemeClr>
                </a:solidFill>
                <a:latin typeface="Helvetica" panose="020B0604020202020204" pitchFamily="34" charset="0"/>
                <a:cs typeface="Helvetica" panose="020B0604020202020204" pitchFamily="34" charset="0"/>
              </a:rPr>
            </a:br>
            <a:r>
              <a:rPr lang="en-US" dirty="0">
                <a:ln w="0"/>
                <a:solidFill>
                  <a:schemeClr val="bg2">
                    <a:lumMod val="50000"/>
                  </a:schemeClr>
                </a:solidFill>
                <a:latin typeface="Helvetica" panose="020B0604020202020204" pitchFamily="34" charset="0"/>
                <a:cs typeface="Helvetica" panose="020B0604020202020204" pitchFamily="34" charset="0"/>
              </a:rPr>
              <a:t>Reinhardt and Siva-</a:t>
            </a:r>
            <a:r>
              <a:rPr lang="en-US" dirty="0" err="1">
                <a:ln w="0"/>
                <a:solidFill>
                  <a:schemeClr val="bg2">
                    <a:lumMod val="50000"/>
                  </a:schemeClr>
                </a:solidFill>
                <a:latin typeface="Helvetica" panose="020B0604020202020204" pitchFamily="34" charset="0"/>
                <a:cs typeface="Helvetica" panose="020B0604020202020204" pitchFamily="34" charset="0"/>
              </a:rPr>
              <a:t>Jothy</a:t>
            </a:r>
            <a:r>
              <a:rPr lang="en-US" dirty="0">
                <a:ln w="0"/>
                <a:solidFill>
                  <a:schemeClr val="bg2">
                    <a:lumMod val="50000"/>
                  </a:schemeClr>
                </a:solidFill>
                <a:latin typeface="Helvetica" panose="020B0604020202020204" pitchFamily="34" charset="0"/>
                <a:cs typeface="Helvetica" panose="020B0604020202020204" pitchFamily="34" charset="0"/>
              </a:rPr>
              <a:t>, 2007, </a:t>
            </a:r>
            <a:r>
              <a:rPr lang="en-US" i="1" dirty="0" err="1">
                <a:ln w="0"/>
                <a:solidFill>
                  <a:schemeClr val="bg2">
                    <a:lumMod val="50000"/>
                  </a:schemeClr>
                </a:solidFill>
                <a:latin typeface="Helvetica" panose="020B0604020202020204" pitchFamily="34" charset="0"/>
                <a:cs typeface="Helvetica" panose="020B0604020202020204" pitchFamily="34" charset="0"/>
              </a:rPr>
              <a:t>Annu</a:t>
            </a:r>
            <a:r>
              <a:rPr lang="en-US" i="1" dirty="0">
                <a:ln w="0"/>
                <a:solidFill>
                  <a:schemeClr val="bg2">
                    <a:lumMod val="50000"/>
                  </a:schemeClr>
                </a:solidFill>
                <a:latin typeface="Helvetica" panose="020B0604020202020204" pitchFamily="34" charset="0"/>
                <a:cs typeface="Helvetica" panose="020B0604020202020204" pitchFamily="34" charset="0"/>
              </a:rPr>
              <a:t>. Rev. </a:t>
            </a:r>
            <a:r>
              <a:rPr lang="en-US" i="1" dirty="0" err="1">
                <a:ln w="0"/>
                <a:solidFill>
                  <a:schemeClr val="bg2">
                    <a:lumMod val="50000"/>
                  </a:schemeClr>
                </a:solidFill>
                <a:latin typeface="Helvetica" panose="020B0604020202020204" pitchFamily="34" charset="0"/>
                <a:cs typeface="Helvetica" panose="020B0604020202020204" pitchFamily="34" charset="0"/>
              </a:rPr>
              <a:t>Entomol</a:t>
            </a:r>
            <a:r>
              <a:rPr lang="en-US" i="1" dirty="0">
                <a:ln w="0"/>
                <a:solidFill>
                  <a:schemeClr val="bg2">
                    <a:lumMod val="50000"/>
                  </a:schemeClr>
                </a:solidFill>
                <a:latin typeface="Helvetica" panose="020B0604020202020204" pitchFamily="34" charset="0"/>
                <a:cs typeface="Helvetica" panose="020B0604020202020204" pitchFamily="34" charset="0"/>
              </a:rPr>
              <a:t>.</a:t>
            </a:r>
            <a:r>
              <a:rPr lang="en-US" dirty="0">
                <a:ln w="0"/>
                <a:solidFill>
                  <a:schemeClr val="bg2">
                    <a:lumMod val="50000"/>
                  </a:schemeClr>
                </a:solidFill>
                <a:latin typeface="Helvetica" panose="020B0604020202020204" pitchFamily="34" charset="0"/>
                <a:cs typeface="Helvetica" panose="020B0604020202020204" pitchFamily="34" charset="0"/>
              </a:rPr>
              <a:t>  </a:t>
            </a:r>
          </a:p>
        </p:txBody>
      </p:sp>
      <p:sp>
        <p:nvSpPr>
          <p:cNvPr id="6" name="TextBox 5">
            <a:extLst>
              <a:ext uri="{FF2B5EF4-FFF2-40B4-BE49-F238E27FC236}">
                <a16:creationId xmlns:a16="http://schemas.microsoft.com/office/drawing/2014/main" id="{DEF4F1C6-12AF-448E-8C43-7DBA5C501E54}"/>
              </a:ext>
            </a:extLst>
          </p:cNvPr>
          <p:cNvSpPr txBox="1"/>
          <p:nvPr/>
        </p:nvSpPr>
        <p:spPr>
          <a:xfrm>
            <a:off x="903329" y="1902838"/>
            <a:ext cx="5596196"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Bed bugs have obligate </a:t>
            </a:r>
            <a:r>
              <a:rPr lang="en-CA" sz="2800" b="1" dirty="0">
                <a:latin typeface="Helvetica" panose="020B0604020202020204" pitchFamily="34" charset="0"/>
                <a:cs typeface="Helvetica" panose="020B0604020202020204" pitchFamily="34" charset="0"/>
              </a:rPr>
              <a:t>traumatic insemination</a:t>
            </a:r>
          </a:p>
        </p:txBody>
      </p:sp>
      <p:sp>
        <p:nvSpPr>
          <p:cNvPr id="9" name="TextBox 8">
            <a:extLst>
              <a:ext uri="{FF2B5EF4-FFF2-40B4-BE49-F238E27FC236}">
                <a16:creationId xmlns:a16="http://schemas.microsoft.com/office/drawing/2014/main" id="{582A58B9-0F48-DEF9-E99E-440D0EF1DD1A}"/>
              </a:ext>
            </a:extLst>
          </p:cNvPr>
          <p:cNvSpPr txBox="1"/>
          <p:nvPr/>
        </p:nvSpPr>
        <p:spPr>
          <a:xfrm>
            <a:off x="496871" y="3741741"/>
            <a:ext cx="6409111"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Form aggregations and use aggregation/alarm pheromones</a:t>
            </a:r>
            <a:endParaRPr lang="en-CA" sz="2800" b="1" dirty="0">
              <a:latin typeface="Helvetica" panose="020B0604020202020204" pitchFamily="34" charset="0"/>
              <a:cs typeface="Helvetica" panose="020B0604020202020204" pitchFamily="34" charset="0"/>
            </a:endParaRPr>
          </a:p>
        </p:txBody>
      </p:sp>
      <p:sp>
        <p:nvSpPr>
          <p:cNvPr id="10" name="Content Placeholder 2">
            <a:extLst>
              <a:ext uri="{FF2B5EF4-FFF2-40B4-BE49-F238E27FC236}">
                <a16:creationId xmlns:a16="http://schemas.microsoft.com/office/drawing/2014/main" id="{FD3B2B24-62CF-C0CD-85A3-3A584DDB76C8}"/>
              </a:ext>
            </a:extLst>
          </p:cNvPr>
          <p:cNvSpPr txBox="1">
            <a:spLocks/>
          </p:cNvSpPr>
          <p:nvPr/>
        </p:nvSpPr>
        <p:spPr>
          <a:xfrm>
            <a:off x="118654" y="137612"/>
            <a:ext cx="11954691" cy="10435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b="1" dirty="0">
                <a:latin typeface="Helvetica" panose="020B0604020202020204" pitchFamily="34" charset="0"/>
                <a:cs typeface="Helvetica" panose="020B0604020202020204" pitchFamily="34" charset="0"/>
              </a:rPr>
              <a:t>Goal: </a:t>
            </a:r>
            <a:r>
              <a:rPr lang="en-CA" sz="3200" dirty="0">
                <a:latin typeface="Helvetica" panose="020B0604020202020204" pitchFamily="34" charset="0"/>
                <a:cs typeface="Helvetica" panose="020B0604020202020204" pitchFamily="34" charset="0"/>
              </a:rPr>
              <a:t>Study social and sexual dynamics of a model system with extreme sexual conflict</a:t>
            </a:r>
          </a:p>
          <a:p>
            <a:pPr marL="0" indent="0" algn="ctr">
              <a:buFont typeface="Arial" panose="020B0604020202020204" pitchFamily="34" charset="0"/>
              <a:buNone/>
            </a:pPr>
            <a:endParaRPr lang="en-CA" sz="3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801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3F09A1-C5E4-44ED-A24E-1BC594F82BAB}"/>
              </a:ext>
            </a:extLst>
          </p:cNvPr>
          <p:cNvGrpSpPr/>
          <p:nvPr/>
        </p:nvGrpSpPr>
        <p:grpSpPr>
          <a:xfrm>
            <a:off x="104173" y="1577288"/>
            <a:ext cx="6927065" cy="4243690"/>
            <a:chOff x="4224395" y="1031025"/>
            <a:chExt cx="7983185" cy="4412921"/>
          </a:xfrm>
        </p:grpSpPr>
        <p:pic>
          <p:nvPicPr>
            <p:cNvPr id="6" name="Picture 5" descr="No description available.">
              <a:extLst>
                <a:ext uri="{FF2B5EF4-FFF2-40B4-BE49-F238E27FC236}">
                  <a16:creationId xmlns:a16="http://schemas.microsoft.com/office/drawing/2014/main" id="{52CAA001-39BA-4741-819C-B819B4C23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280" y="1031025"/>
              <a:ext cx="5135130" cy="441292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2257BB5-8CB5-4C2F-89AF-9E2D0B3CC4C5}"/>
                </a:ext>
              </a:extLst>
            </p:cNvPr>
            <p:cNvGrpSpPr/>
            <p:nvPr/>
          </p:nvGrpSpPr>
          <p:grpSpPr>
            <a:xfrm>
              <a:off x="4224395" y="2721882"/>
              <a:ext cx="7983185" cy="1248196"/>
              <a:chOff x="1920868" y="2763956"/>
              <a:chExt cx="7983185" cy="1248196"/>
            </a:xfrm>
          </p:grpSpPr>
          <p:grpSp>
            <p:nvGrpSpPr>
              <p:cNvPr id="8" name="Group 7">
                <a:extLst>
                  <a:ext uri="{FF2B5EF4-FFF2-40B4-BE49-F238E27FC236}">
                    <a16:creationId xmlns:a16="http://schemas.microsoft.com/office/drawing/2014/main" id="{4CB57569-EFAB-495F-BC60-9186B11DA663}"/>
                  </a:ext>
                </a:extLst>
              </p:cNvPr>
              <p:cNvGrpSpPr/>
              <p:nvPr/>
            </p:nvGrpSpPr>
            <p:grpSpPr>
              <a:xfrm>
                <a:off x="1920868" y="2763956"/>
                <a:ext cx="7983185" cy="1248196"/>
                <a:chOff x="1920868" y="2763956"/>
                <a:chExt cx="7983185" cy="1248196"/>
              </a:xfrm>
            </p:grpSpPr>
            <p:sp>
              <p:nvSpPr>
                <p:cNvPr id="10" name="TextBox 9">
                  <a:extLst>
                    <a:ext uri="{FF2B5EF4-FFF2-40B4-BE49-F238E27FC236}">
                      <a16:creationId xmlns:a16="http://schemas.microsoft.com/office/drawing/2014/main" id="{3304F485-3B3B-4970-B770-80EDD7F877E0}"/>
                    </a:ext>
                  </a:extLst>
                </p:cNvPr>
                <p:cNvSpPr txBox="1"/>
                <p:nvPr/>
              </p:nvSpPr>
              <p:spPr>
                <a:xfrm>
                  <a:off x="1920868" y="2763956"/>
                  <a:ext cx="2053086" cy="1248196"/>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Heated blood </a:t>
                  </a:r>
                  <a:br>
                    <a:rPr lang="en-CA" sz="2400"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source</a:t>
                  </a:r>
                </a:p>
              </p:txBody>
            </p:sp>
            <p:grpSp>
              <p:nvGrpSpPr>
                <p:cNvPr id="11" name="Group 10">
                  <a:extLst>
                    <a:ext uri="{FF2B5EF4-FFF2-40B4-BE49-F238E27FC236}">
                      <a16:creationId xmlns:a16="http://schemas.microsoft.com/office/drawing/2014/main" id="{F9BA5D58-329A-43FE-99B2-A217C0F5A128}"/>
                    </a:ext>
                  </a:extLst>
                </p:cNvPr>
                <p:cNvGrpSpPr/>
                <p:nvPr/>
              </p:nvGrpSpPr>
              <p:grpSpPr>
                <a:xfrm>
                  <a:off x="6872295" y="3086726"/>
                  <a:ext cx="1551973" cy="701754"/>
                  <a:chOff x="6872295" y="3086726"/>
                  <a:chExt cx="1551973" cy="701754"/>
                </a:xfrm>
              </p:grpSpPr>
              <p:cxnSp>
                <p:nvCxnSpPr>
                  <p:cNvPr id="13" name="Straight Connector 12">
                    <a:extLst>
                      <a:ext uri="{FF2B5EF4-FFF2-40B4-BE49-F238E27FC236}">
                        <a16:creationId xmlns:a16="http://schemas.microsoft.com/office/drawing/2014/main" id="{41AEC9CA-4DB3-4965-8303-4CEDD7D0C400}"/>
                      </a:ext>
                    </a:extLst>
                  </p:cNvPr>
                  <p:cNvCxnSpPr>
                    <a:cxnSpLocks/>
                  </p:cNvCxnSpPr>
                  <p:nvPr/>
                </p:nvCxnSpPr>
                <p:spPr>
                  <a:xfrm>
                    <a:off x="7559532" y="3086726"/>
                    <a:ext cx="675520" cy="263545"/>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CB003F3-596A-4342-891F-2CD28A85FD58}"/>
                      </a:ext>
                    </a:extLst>
                  </p:cNvPr>
                  <p:cNvCxnSpPr>
                    <a:cxnSpLocks/>
                  </p:cNvCxnSpPr>
                  <p:nvPr/>
                </p:nvCxnSpPr>
                <p:spPr>
                  <a:xfrm flipV="1">
                    <a:off x="6872295" y="3350271"/>
                    <a:ext cx="1362758" cy="438209"/>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5ECAC7D-1249-4C9E-B3C3-E23C7E2AF9CB}"/>
                      </a:ext>
                    </a:extLst>
                  </p:cNvPr>
                  <p:cNvCxnSpPr>
                    <a:cxnSpLocks/>
                  </p:cNvCxnSpPr>
                  <p:nvPr/>
                </p:nvCxnSpPr>
                <p:spPr>
                  <a:xfrm>
                    <a:off x="8231860" y="3353481"/>
                    <a:ext cx="192408"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2AD750CB-C4DB-43C0-B35E-42170C68B83F}"/>
                    </a:ext>
                  </a:extLst>
                </p:cNvPr>
                <p:cNvSpPr txBox="1"/>
                <p:nvPr/>
              </p:nvSpPr>
              <p:spPr>
                <a:xfrm>
                  <a:off x="8388813" y="3086726"/>
                  <a:ext cx="1515240" cy="480075"/>
                </a:xfrm>
                <a:prstGeom prst="rect">
                  <a:avLst/>
                </a:prstGeom>
                <a:noFill/>
              </p:spPr>
              <p:txBody>
                <a:bodyPr wrap="none" rtlCol="0">
                  <a:spAutoFit/>
                </a:bodyPr>
                <a:lstStyle/>
                <a:p>
                  <a:r>
                    <a:rPr lang="en-CA" sz="2400" dirty="0">
                      <a:latin typeface="Helvetica" panose="020B0604020202020204" pitchFamily="34" charset="0"/>
                      <a:cs typeface="Helvetica" panose="020B0604020202020204" pitchFamily="34" charset="0"/>
                    </a:rPr>
                    <a:t>Shelters</a:t>
                  </a:r>
                </a:p>
              </p:txBody>
            </p:sp>
          </p:grpSp>
          <p:cxnSp>
            <p:nvCxnSpPr>
              <p:cNvPr id="9" name="Straight Connector 8">
                <a:extLst>
                  <a:ext uri="{FF2B5EF4-FFF2-40B4-BE49-F238E27FC236}">
                    <a16:creationId xmlns:a16="http://schemas.microsoft.com/office/drawing/2014/main" id="{F866B314-C77E-43E3-8C18-E61CA2FD267C}"/>
                  </a:ext>
                </a:extLst>
              </p:cNvPr>
              <p:cNvCxnSpPr>
                <a:cxnSpLocks/>
              </p:cNvCxnSpPr>
              <p:nvPr/>
            </p:nvCxnSpPr>
            <p:spPr>
              <a:xfrm flipH="1">
                <a:off x="3482114" y="3385534"/>
                <a:ext cx="1155940" cy="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A9D6E812-10A5-481A-8F4F-98F65DEF3589}"/>
              </a:ext>
            </a:extLst>
          </p:cNvPr>
          <p:cNvSpPr txBox="1"/>
          <p:nvPr/>
        </p:nvSpPr>
        <p:spPr>
          <a:xfrm>
            <a:off x="293614" y="242194"/>
            <a:ext cx="11509695"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developed a semi-naturalistic arena to study potential female social responses to sexual conflict</a:t>
            </a:r>
            <a:endParaRPr lang="en-CA" sz="3200" dirty="0">
              <a:latin typeface="Helvetica" panose="020B0604020202020204" pitchFamily="34" charset="0"/>
              <a:cs typeface="Helvetica" panose="020B0604020202020204" pitchFamily="34" charset="0"/>
            </a:endParaRPr>
          </a:p>
        </p:txBody>
      </p:sp>
      <p:sp>
        <p:nvSpPr>
          <p:cNvPr id="18" name="TextBox 17">
            <a:extLst>
              <a:ext uri="{FF2B5EF4-FFF2-40B4-BE49-F238E27FC236}">
                <a16:creationId xmlns:a16="http://schemas.microsoft.com/office/drawing/2014/main" id="{3F3BE7CF-A472-D910-EFEE-EB088263F8BB}"/>
              </a:ext>
            </a:extLst>
          </p:cNvPr>
          <p:cNvSpPr txBox="1"/>
          <p:nvPr/>
        </p:nvSpPr>
        <p:spPr>
          <a:xfrm>
            <a:off x="293614" y="5837154"/>
            <a:ext cx="11976358"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Tracked aggregation patterns of six bed bug populations (12 M, 12 F) over 6 days</a:t>
            </a:r>
            <a:endParaRPr lang="en-CA" sz="2400" dirty="0">
              <a:latin typeface="Helvetica" panose="020B0604020202020204" pitchFamily="34" charset="0"/>
              <a:cs typeface="Helvetica" panose="020B0604020202020204" pitchFamily="34" charset="0"/>
            </a:endParaRPr>
          </a:p>
        </p:txBody>
      </p:sp>
      <p:sp>
        <p:nvSpPr>
          <p:cNvPr id="19" name="Rectangle 18">
            <a:extLst>
              <a:ext uri="{FF2B5EF4-FFF2-40B4-BE49-F238E27FC236}">
                <a16:creationId xmlns:a16="http://schemas.microsoft.com/office/drawing/2014/main" id="{E26DDE9B-ABBC-4D56-29D4-9DF0EFFA3F12}"/>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pic>
        <p:nvPicPr>
          <p:cNvPr id="20" name="Picture 4">
            <a:extLst>
              <a:ext uri="{FF2B5EF4-FFF2-40B4-BE49-F238E27FC236}">
                <a16:creationId xmlns:a16="http://schemas.microsoft.com/office/drawing/2014/main" id="{256C8EBC-7DF9-DF28-180D-B9632813C0E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7000" contrast="34000"/>
                    </a14:imgEffect>
                  </a14:imgLayer>
                </a14:imgProps>
              </a:ext>
              <a:ext uri="{28A0092B-C50C-407E-A947-70E740481C1C}">
                <a14:useLocalDpi xmlns:a14="http://schemas.microsoft.com/office/drawing/2010/main" val="0"/>
              </a:ext>
            </a:extLst>
          </a:blip>
          <a:srcRect l="10700" t="19504" r="2462" b="15502"/>
          <a:stretch/>
        </p:blipFill>
        <p:spPr bwMode="auto">
          <a:xfrm>
            <a:off x="7643886" y="1388997"/>
            <a:ext cx="3259422" cy="433678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7A42C-060D-49E0-A312-6C90700F2F56}"/>
              </a:ext>
            </a:extLst>
          </p:cNvPr>
          <p:cNvSpPr txBox="1"/>
          <p:nvPr/>
        </p:nvSpPr>
        <p:spPr>
          <a:xfrm>
            <a:off x="238743" y="1670486"/>
            <a:ext cx="5619682" cy="954107"/>
          </a:xfrm>
          <a:prstGeom prst="rect">
            <a:avLst/>
          </a:prstGeom>
          <a:noFill/>
        </p:spPr>
        <p:txBody>
          <a:bodyPr wrap="square">
            <a:spAutoFit/>
          </a:bodyPr>
          <a:lstStyle/>
          <a:p>
            <a:pPr marL="514350" indent="-514350">
              <a:buAutoNum type="arabicPeriod"/>
            </a:pPr>
            <a:r>
              <a:rPr lang="en-US" sz="2800" dirty="0">
                <a:latin typeface="Helvetica" panose="020B0604020202020204" pitchFamily="34" charset="0"/>
                <a:cs typeface="Helvetica" panose="020B0604020202020204" pitchFamily="34" charset="0"/>
              </a:rPr>
              <a:t>Having fewer and weaker    </a:t>
            </a:r>
          </a:p>
          <a:p>
            <a:r>
              <a:rPr lang="en-US" sz="2800" dirty="0">
                <a:latin typeface="Helvetica" panose="020B0604020202020204" pitchFamily="34" charset="0"/>
                <a:cs typeface="Helvetica" panose="020B0604020202020204" pitchFamily="34" charset="0"/>
              </a:rPr>
              <a:t>     social connections than males</a:t>
            </a:r>
            <a:endParaRPr lang="en-CA" sz="28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81F0C6E4-6B42-4C58-8AE6-6900649AFB63}"/>
              </a:ext>
            </a:extLst>
          </p:cNvPr>
          <p:cNvSpPr txBox="1"/>
          <p:nvPr/>
        </p:nvSpPr>
        <p:spPr>
          <a:xfrm>
            <a:off x="355792" y="4016758"/>
            <a:ext cx="4618073" cy="1384995"/>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2. Aggregating more with</a:t>
            </a:r>
          </a:p>
          <a:p>
            <a:r>
              <a:rPr lang="en-US" sz="2800" dirty="0">
                <a:latin typeface="Helvetica" panose="020B0604020202020204" pitchFamily="34" charset="0"/>
                <a:cs typeface="Helvetica" panose="020B0604020202020204" pitchFamily="34" charset="0"/>
              </a:rPr>
              <a:t>    other females</a:t>
            </a:r>
          </a:p>
          <a:p>
            <a:r>
              <a:rPr lang="en-US" sz="2800" dirty="0">
                <a:latin typeface="Helvetica" panose="020B0604020202020204" pitchFamily="34" charset="0"/>
                <a:cs typeface="Helvetica" panose="020B0604020202020204" pitchFamily="34" charset="0"/>
              </a:rPr>
              <a:t>    (assortment by sex)</a:t>
            </a:r>
            <a:endParaRPr lang="en-CA" sz="28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311686AE-3844-4A7C-A57A-953809E6A13C}"/>
              </a:ext>
            </a:extLst>
          </p:cNvPr>
          <p:cNvSpPr txBox="1"/>
          <p:nvPr/>
        </p:nvSpPr>
        <p:spPr>
          <a:xfrm>
            <a:off x="213323" y="166342"/>
            <a:ext cx="11547723" cy="584775"/>
          </a:xfrm>
          <a:prstGeom prst="rect">
            <a:avLst/>
          </a:prstGeom>
          <a:noFill/>
        </p:spPr>
        <p:txBody>
          <a:bodyPr wrap="square">
            <a:spAutoFit/>
          </a:bodyPr>
          <a:lstStyle/>
          <a:p>
            <a:r>
              <a:rPr lang="en-US" sz="3200" dirty="0">
                <a:latin typeface="Helvetica" panose="020B0604020202020204" pitchFamily="34" charset="0"/>
                <a:cs typeface="Helvetica" panose="020B0604020202020204" pitchFamily="34" charset="0"/>
              </a:rPr>
              <a:t>Females would evade sexual harassment by…</a:t>
            </a:r>
            <a:endParaRPr lang="en-CA" sz="3200" dirty="0">
              <a:latin typeface="Helvetica" panose="020B0604020202020204" pitchFamily="34" charset="0"/>
              <a:cs typeface="Helvetica" panose="020B0604020202020204" pitchFamily="34" charset="0"/>
            </a:endParaRPr>
          </a:p>
        </p:txBody>
      </p:sp>
      <p:grpSp>
        <p:nvGrpSpPr>
          <p:cNvPr id="118" name="Group 117">
            <a:extLst>
              <a:ext uri="{FF2B5EF4-FFF2-40B4-BE49-F238E27FC236}">
                <a16:creationId xmlns:a16="http://schemas.microsoft.com/office/drawing/2014/main" id="{BCF194AA-CCCA-49F1-B00D-F469D8F59E28}"/>
              </a:ext>
            </a:extLst>
          </p:cNvPr>
          <p:cNvGrpSpPr/>
          <p:nvPr/>
        </p:nvGrpSpPr>
        <p:grpSpPr>
          <a:xfrm>
            <a:off x="5421245" y="3953788"/>
            <a:ext cx="3593784" cy="1586789"/>
            <a:chOff x="695325" y="3661733"/>
            <a:chExt cx="3659723" cy="1587341"/>
          </a:xfrm>
        </p:grpSpPr>
        <p:cxnSp>
          <p:nvCxnSpPr>
            <p:cNvPr id="64" name="Straight Connector 63">
              <a:extLst>
                <a:ext uri="{FF2B5EF4-FFF2-40B4-BE49-F238E27FC236}">
                  <a16:creationId xmlns:a16="http://schemas.microsoft.com/office/drawing/2014/main" id="{CF2653A6-6553-47A6-9773-14F38B9EF95C}"/>
                </a:ext>
              </a:extLst>
            </p:cNvPr>
            <p:cNvCxnSpPr>
              <a:cxnSpLocks/>
            </p:cNvCxnSpPr>
            <p:nvPr/>
          </p:nvCxnSpPr>
          <p:spPr>
            <a:xfrm flipH="1">
              <a:off x="2333173" y="4044674"/>
              <a:ext cx="670666" cy="40014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4" name="Oval 3">
              <a:extLst>
                <a:ext uri="{FF2B5EF4-FFF2-40B4-BE49-F238E27FC236}">
                  <a16:creationId xmlns:a16="http://schemas.microsoft.com/office/drawing/2014/main" id="{600AB155-B37D-4366-BF40-F4503340DFBF}"/>
                </a:ext>
              </a:extLst>
            </p:cNvPr>
            <p:cNvSpPr/>
            <p:nvPr/>
          </p:nvSpPr>
          <p:spPr>
            <a:xfrm>
              <a:off x="695325"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10FF8E77-B4CB-45B3-85EB-E9A80BC75093}"/>
                </a:ext>
              </a:extLst>
            </p:cNvPr>
            <p:cNvSpPr/>
            <p:nvPr/>
          </p:nvSpPr>
          <p:spPr>
            <a:xfrm rot="18898190">
              <a:off x="1414464" y="370578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600C4FCC-9327-4524-958F-FA5F61F78C9A}"/>
                </a:ext>
              </a:extLst>
            </p:cNvPr>
            <p:cNvSpPr/>
            <p:nvPr/>
          </p:nvSpPr>
          <p:spPr>
            <a:xfrm>
              <a:off x="1452564" y="4849024"/>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27ABB184-2837-4722-8F50-165712D9A5DD}"/>
                </a:ext>
              </a:extLst>
            </p:cNvPr>
            <p:cNvSpPr/>
            <p:nvPr/>
          </p:nvSpPr>
          <p:spPr>
            <a:xfrm>
              <a:off x="2077214" y="4200469"/>
              <a:ext cx="511918" cy="497964"/>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3581AA1-D72F-400D-9FCA-4C1690E34189}"/>
                </a:ext>
              </a:extLst>
            </p:cNvPr>
            <p:cNvSpPr/>
            <p:nvPr/>
          </p:nvSpPr>
          <p:spPr>
            <a:xfrm>
              <a:off x="695325" y="4847393"/>
              <a:ext cx="409575" cy="400050"/>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1B299913-D7A2-4233-AEB5-97CA707BD117}"/>
                </a:ext>
              </a:extLst>
            </p:cNvPr>
            <p:cNvSpPr/>
            <p:nvPr/>
          </p:nvSpPr>
          <p:spPr>
            <a:xfrm rot="19305427">
              <a:off x="2962689" y="3661733"/>
              <a:ext cx="517491" cy="50865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078BAE0C-5D5B-42C1-8C8B-785D976659B9}"/>
                </a:ext>
              </a:extLst>
            </p:cNvPr>
            <p:cNvSpPr/>
            <p:nvPr/>
          </p:nvSpPr>
          <p:spPr>
            <a:xfrm>
              <a:off x="2978883" y="4846347"/>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E11DE94E-0E16-4D13-859C-35A6B4C0F2F4}"/>
                </a:ext>
              </a:extLst>
            </p:cNvPr>
            <p:cNvSpPr/>
            <p:nvPr/>
          </p:nvSpPr>
          <p:spPr>
            <a:xfrm>
              <a:off x="3945472" y="3744036"/>
              <a:ext cx="409576"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BC8C60F2-D25C-4857-A36C-2137B1869833}"/>
                </a:ext>
              </a:extLst>
            </p:cNvPr>
            <p:cNvSpPr/>
            <p:nvPr/>
          </p:nvSpPr>
          <p:spPr>
            <a:xfrm>
              <a:off x="3945471" y="4836341"/>
              <a:ext cx="409575" cy="400050"/>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6" name="Straight Connector 5">
              <a:extLst>
                <a:ext uri="{FF2B5EF4-FFF2-40B4-BE49-F238E27FC236}">
                  <a16:creationId xmlns:a16="http://schemas.microsoft.com/office/drawing/2014/main" id="{89522F4F-874C-466E-877A-15DD908999F4}"/>
                </a:ext>
              </a:extLst>
            </p:cNvPr>
            <p:cNvCxnSpPr>
              <a:cxnSpLocks/>
              <a:stCxn id="4" idx="6"/>
              <a:endCxn id="9" idx="1"/>
            </p:cNvCxnSpPr>
            <p:nvPr/>
          </p:nvCxnSpPr>
          <p:spPr>
            <a:xfrm>
              <a:off x="1104900" y="3905809"/>
              <a:ext cx="311947" cy="2488"/>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9BFFEAB1-68C2-4845-8D02-DEE0A512318C}"/>
                </a:ext>
              </a:extLst>
            </p:cNvPr>
            <p:cNvCxnSpPr>
              <a:cxnSpLocks/>
              <a:stCxn id="12" idx="6"/>
              <a:endCxn id="10" idx="2"/>
            </p:cNvCxnSpPr>
            <p:nvPr/>
          </p:nvCxnSpPr>
          <p:spPr>
            <a:xfrm>
              <a:off x="1104900" y="5047418"/>
              <a:ext cx="347664" cy="163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45801D3F-5E90-4FF1-8D45-389D2C796AF4}"/>
                </a:ext>
              </a:extLst>
            </p:cNvPr>
            <p:cNvCxnSpPr>
              <a:cxnSpLocks/>
              <a:stCxn id="4" idx="4"/>
              <a:endCxn id="12" idx="0"/>
            </p:cNvCxnSpPr>
            <p:nvPr/>
          </p:nvCxnSpPr>
          <p:spPr>
            <a:xfrm>
              <a:off x="900113" y="4105834"/>
              <a:ext cx="0" cy="74155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35" name="Straight Connector 34">
              <a:extLst>
                <a:ext uri="{FF2B5EF4-FFF2-40B4-BE49-F238E27FC236}">
                  <a16:creationId xmlns:a16="http://schemas.microsoft.com/office/drawing/2014/main" id="{628A606E-DAE1-4B8A-B1B2-07F8121A9763}"/>
                </a:ext>
              </a:extLst>
            </p:cNvPr>
            <p:cNvCxnSpPr>
              <a:cxnSpLocks/>
              <a:stCxn id="11" idx="3"/>
              <a:endCxn id="10" idx="7"/>
            </p:cNvCxnSpPr>
            <p:nvPr/>
          </p:nvCxnSpPr>
          <p:spPr>
            <a:xfrm flipH="1">
              <a:off x="1802157" y="4625507"/>
              <a:ext cx="350026" cy="2821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809E0C11-082B-4677-A6B2-87428598848A}"/>
                </a:ext>
              </a:extLst>
            </p:cNvPr>
            <p:cNvCxnSpPr>
              <a:cxnSpLocks/>
              <a:stCxn id="9" idx="4"/>
              <a:endCxn id="11" idx="1"/>
            </p:cNvCxnSpPr>
            <p:nvPr/>
          </p:nvCxnSpPr>
          <p:spPr>
            <a:xfrm>
              <a:off x="1760766" y="4044674"/>
              <a:ext cx="391417" cy="228719"/>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1" name="Straight Connector 70">
              <a:extLst>
                <a:ext uri="{FF2B5EF4-FFF2-40B4-BE49-F238E27FC236}">
                  <a16:creationId xmlns:a16="http://schemas.microsoft.com/office/drawing/2014/main" id="{AD567C20-BDB2-45BC-AD11-75F9941C4E9D}"/>
                </a:ext>
              </a:extLst>
            </p:cNvPr>
            <p:cNvCxnSpPr>
              <a:cxnSpLocks/>
              <a:stCxn id="15" idx="2"/>
              <a:endCxn id="13" idx="5"/>
            </p:cNvCxnSpPr>
            <p:nvPr/>
          </p:nvCxnSpPr>
          <p:spPr>
            <a:xfrm flipH="1">
              <a:off x="3478453" y="3944061"/>
              <a:ext cx="467020" cy="1994"/>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77" name="Straight Connector 76">
              <a:extLst>
                <a:ext uri="{FF2B5EF4-FFF2-40B4-BE49-F238E27FC236}">
                  <a16:creationId xmlns:a16="http://schemas.microsoft.com/office/drawing/2014/main" id="{175652BA-1FF2-444F-BF02-33D80FC97F3A}"/>
                </a:ext>
              </a:extLst>
            </p:cNvPr>
            <p:cNvCxnSpPr>
              <a:cxnSpLocks/>
              <a:stCxn id="15" idx="4"/>
              <a:endCxn id="16" idx="0"/>
            </p:cNvCxnSpPr>
            <p:nvPr/>
          </p:nvCxnSpPr>
          <p:spPr>
            <a:xfrm flipH="1">
              <a:off x="4150259" y="4144086"/>
              <a:ext cx="1" cy="69225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0" name="Straight Connector 79">
              <a:extLst>
                <a:ext uri="{FF2B5EF4-FFF2-40B4-BE49-F238E27FC236}">
                  <a16:creationId xmlns:a16="http://schemas.microsoft.com/office/drawing/2014/main" id="{2DA5001C-50AA-4A59-BC76-332CE0F0EF53}"/>
                </a:ext>
              </a:extLst>
            </p:cNvPr>
            <p:cNvCxnSpPr>
              <a:cxnSpLocks/>
              <a:stCxn id="16" idx="2"/>
              <a:endCxn id="14" idx="6"/>
            </p:cNvCxnSpPr>
            <p:nvPr/>
          </p:nvCxnSpPr>
          <p:spPr>
            <a:xfrm flipH="1">
              <a:off x="3388457" y="5036366"/>
              <a:ext cx="557014" cy="10006"/>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83" name="Straight Connector 82">
              <a:extLst>
                <a:ext uri="{FF2B5EF4-FFF2-40B4-BE49-F238E27FC236}">
                  <a16:creationId xmlns:a16="http://schemas.microsoft.com/office/drawing/2014/main" id="{B3238AF1-C179-47A3-8684-125A7A43FE88}"/>
                </a:ext>
              </a:extLst>
            </p:cNvPr>
            <p:cNvCxnSpPr>
              <a:cxnSpLocks/>
              <a:stCxn id="14" idx="0"/>
              <a:endCxn id="13" idx="3"/>
            </p:cNvCxnSpPr>
            <p:nvPr/>
          </p:nvCxnSpPr>
          <p:spPr>
            <a:xfrm flipV="1">
              <a:off x="3183671" y="4168556"/>
              <a:ext cx="7389" cy="677791"/>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07" name="Group 206">
            <a:extLst>
              <a:ext uri="{FF2B5EF4-FFF2-40B4-BE49-F238E27FC236}">
                <a16:creationId xmlns:a16="http://schemas.microsoft.com/office/drawing/2014/main" id="{EA108EA4-FA11-4379-9B8A-BA16B5F20C06}"/>
              </a:ext>
            </a:extLst>
          </p:cNvPr>
          <p:cNvGrpSpPr/>
          <p:nvPr/>
        </p:nvGrpSpPr>
        <p:grpSpPr>
          <a:xfrm rot="16200000">
            <a:off x="6151961" y="1088043"/>
            <a:ext cx="2273347" cy="2419498"/>
            <a:chOff x="8267337" y="3373258"/>
            <a:chExt cx="2273347" cy="2419498"/>
          </a:xfrm>
        </p:grpSpPr>
        <p:cxnSp>
          <p:nvCxnSpPr>
            <p:cNvPr id="174" name="Straight Connector 173">
              <a:extLst>
                <a:ext uri="{FF2B5EF4-FFF2-40B4-BE49-F238E27FC236}">
                  <a16:creationId xmlns:a16="http://schemas.microsoft.com/office/drawing/2014/main" id="{CAF1035F-761D-4F55-B6BC-D2FD2FC1A81F}"/>
                </a:ext>
              </a:extLst>
            </p:cNvPr>
            <p:cNvCxnSpPr>
              <a:cxnSpLocks/>
            </p:cNvCxnSpPr>
            <p:nvPr/>
          </p:nvCxnSpPr>
          <p:spPr>
            <a:xfrm rot="5400000" flipV="1">
              <a:off x="9255101" y="4355089"/>
              <a:ext cx="725101" cy="523377"/>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71" name="Straight Connector 170">
              <a:extLst>
                <a:ext uri="{FF2B5EF4-FFF2-40B4-BE49-F238E27FC236}">
                  <a16:creationId xmlns:a16="http://schemas.microsoft.com/office/drawing/2014/main" id="{6536B2FA-F4EA-454A-8AD3-6F71FABC8BC1}"/>
                </a:ext>
              </a:extLst>
            </p:cNvPr>
            <p:cNvCxnSpPr>
              <a:cxnSpLocks/>
            </p:cNvCxnSpPr>
            <p:nvPr/>
          </p:nvCxnSpPr>
          <p:spPr>
            <a:xfrm flipH="1">
              <a:off x="8942006" y="4453644"/>
              <a:ext cx="355774" cy="529426"/>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sp>
          <p:nvSpPr>
            <p:cNvPr id="161" name="Oval 160">
              <a:extLst>
                <a:ext uri="{FF2B5EF4-FFF2-40B4-BE49-F238E27FC236}">
                  <a16:creationId xmlns:a16="http://schemas.microsoft.com/office/drawing/2014/main" id="{BEF45173-3357-448A-98FB-EDA742A3B48E}"/>
                </a:ext>
              </a:extLst>
            </p:cNvPr>
            <p:cNvSpPr/>
            <p:nvPr/>
          </p:nvSpPr>
          <p:spPr>
            <a:xfrm>
              <a:off x="9121988" y="3975995"/>
              <a:ext cx="470955"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Oval 161">
              <a:extLst>
                <a:ext uri="{FF2B5EF4-FFF2-40B4-BE49-F238E27FC236}">
                  <a16:creationId xmlns:a16="http://schemas.microsoft.com/office/drawing/2014/main" id="{7B27F7D3-87D1-4938-BDB9-81AB8134F454}"/>
                </a:ext>
              </a:extLst>
            </p:cNvPr>
            <p:cNvSpPr/>
            <p:nvPr/>
          </p:nvSpPr>
          <p:spPr>
            <a:xfrm>
              <a:off x="8656891" y="4884670"/>
              <a:ext cx="470953" cy="497519"/>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Oval 162">
              <a:extLst>
                <a:ext uri="{FF2B5EF4-FFF2-40B4-BE49-F238E27FC236}">
                  <a16:creationId xmlns:a16="http://schemas.microsoft.com/office/drawing/2014/main" id="{75485020-49D7-46A3-A072-3A0B4487FC46}"/>
                </a:ext>
              </a:extLst>
            </p:cNvPr>
            <p:cNvSpPr/>
            <p:nvPr/>
          </p:nvSpPr>
          <p:spPr>
            <a:xfrm>
              <a:off x="9615604" y="4884673"/>
              <a:ext cx="523376" cy="497517"/>
            </a:xfrm>
            <a:prstGeom prst="ellipse">
              <a:avLst/>
            </a:prstGeom>
            <a:solidFill>
              <a:srgbClr val="6CA6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Oval 164">
              <a:extLst>
                <a:ext uri="{FF2B5EF4-FFF2-40B4-BE49-F238E27FC236}">
                  <a16:creationId xmlns:a16="http://schemas.microsoft.com/office/drawing/2014/main" id="{7A51855A-A558-457F-A236-E500203CF3FF}"/>
                </a:ext>
              </a:extLst>
            </p:cNvPr>
            <p:cNvSpPr/>
            <p:nvPr/>
          </p:nvSpPr>
          <p:spPr>
            <a:xfrm>
              <a:off x="10287723" y="5531508"/>
              <a:ext cx="252961" cy="261248"/>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6" name="Oval 165">
              <a:extLst>
                <a:ext uri="{FF2B5EF4-FFF2-40B4-BE49-F238E27FC236}">
                  <a16:creationId xmlns:a16="http://schemas.microsoft.com/office/drawing/2014/main" id="{1B8E6736-5539-471C-8209-284BA8FB6E5F}"/>
                </a:ext>
              </a:extLst>
            </p:cNvPr>
            <p:cNvSpPr/>
            <p:nvPr/>
          </p:nvSpPr>
          <p:spPr>
            <a:xfrm>
              <a:off x="9223282" y="3373258"/>
              <a:ext cx="265361" cy="269902"/>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167" name="Oval 166">
              <a:extLst>
                <a:ext uri="{FF2B5EF4-FFF2-40B4-BE49-F238E27FC236}">
                  <a16:creationId xmlns:a16="http://schemas.microsoft.com/office/drawing/2014/main" id="{4F11E6D8-307A-4A4A-AA63-0579F113C05F}"/>
                </a:ext>
              </a:extLst>
            </p:cNvPr>
            <p:cNvSpPr/>
            <p:nvPr/>
          </p:nvSpPr>
          <p:spPr>
            <a:xfrm>
              <a:off x="8267337" y="5531509"/>
              <a:ext cx="252961" cy="261247"/>
            </a:xfrm>
            <a:prstGeom prst="ellipse">
              <a:avLst/>
            </a:prstGeom>
            <a:solidFill>
              <a:srgbClr val="F4A460"/>
            </a:solidFill>
            <a:ln>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cxnSp>
          <p:nvCxnSpPr>
            <p:cNvPr id="168" name="Straight Connector 167">
              <a:extLst>
                <a:ext uri="{FF2B5EF4-FFF2-40B4-BE49-F238E27FC236}">
                  <a16:creationId xmlns:a16="http://schemas.microsoft.com/office/drawing/2014/main" id="{43008FE6-A772-46EF-9983-0EE57029587F}"/>
                </a:ext>
              </a:extLst>
            </p:cNvPr>
            <p:cNvCxnSpPr>
              <a:cxnSpLocks/>
              <a:stCxn id="163" idx="2"/>
              <a:endCxn id="162" idx="6"/>
            </p:cNvCxnSpPr>
            <p:nvPr/>
          </p:nvCxnSpPr>
          <p:spPr>
            <a:xfrm rot="5400000" flipH="1">
              <a:off x="9371723" y="4889552"/>
              <a:ext cx="2" cy="487759"/>
            </a:xfrm>
            <a:prstGeom prst="line">
              <a:avLst/>
            </a:prstGeom>
            <a:ln w="76200">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2" name="Straight Connector 191">
              <a:extLst>
                <a:ext uri="{FF2B5EF4-FFF2-40B4-BE49-F238E27FC236}">
                  <a16:creationId xmlns:a16="http://schemas.microsoft.com/office/drawing/2014/main" id="{2292CF55-F70B-413E-A013-188256895899}"/>
                </a:ext>
              </a:extLst>
            </p:cNvPr>
            <p:cNvCxnSpPr>
              <a:cxnSpLocks/>
              <a:stCxn id="166" idx="4"/>
              <a:endCxn id="161" idx="0"/>
            </p:cNvCxnSpPr>
            <p:nvPr/>
          </p:nvCxnSpPr>
          <p:spPr>
            <a:xfrm rot="5400000" flipV="1">
              <a:off x="9190297" y="3808827"/>
              <a:ext cx="332835" cy="1503"/>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5" name="Straight Connector 194">
              <a:extLst>
                <a:ext uri="{FF2B5EF4-FFF2-40B4-BE49-F238E27FC236}">
                  <a16:creationId xmlns:a16="http://schemas.microsoft.com/office/drawing/2014/main" id="{E55A12CE-29BC-41F9-A2D5-82CE911FE1D2}"/>
                </a:ext>
              </a:extLst>
            </p:cNvPr>
            <p:cNvCxnSpPr>
              <a:cxnSpLocks/>
              <a:stCxn id="162" idx="3"/>
              <a:endCxn id="167" idx="7"/>
            </p:cNvCxnSpPr>
            <p:nvPr/>
          </p:nvCxnSpPr>
          <p:spPr>
            <a:xfrm rot="5400000">
              <a:off x="8474337" y="5318246"/>
              <a:ext cx="260439" cy="242607"/>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cxnSp>
          <p:nvCxnSpPr>
            <p:cNvPr id="199" name="Straight Connector 198">
              <a:extLst>
                <a:ext uri="{FF2B5EF4-FFF2-40B4-BE49-F238E27FC236}">
                  <a16:creationId xmlns:a16="http://schemas.microsoft.com/office/drawing/2014/main" id="{012DD289-9BD9-421D-822D-B8C375055681}"/>
                </a:ext>
              </a:extLst>
            </p:cNvPr>
            <p:cNvCxnSpPr>
              <a:cxnSpLocks/>
              <a:stCxn id="163" idx="5"/>
              <a:endCxn id="165" idx="1"/>
            </p:cNvCxnSpPr>
            <p:nvPr/>
          </p:nvCxnSpPr>
          <p:spPr>
            <a:xfrm rot="5400000" flipV="1">
              <a:off x="10063331" y="5308332"/>
              <a:ext cx="260437" cy="262435"/>
            </a:xfrm>
            <a:prstGeom prst="line">
              <a:avLst/>
            </a:prstGeom>
            <a:ln>
              <a:solidFill>
                <a:schemeClr val="bg2">
                  <a:lumMod val="50000"/>
                </a:schemeClr>
              </a:solidFill>
            </a:ln>
          </p:spPr>
          <p:style>
            <a:lnRef idx="3">
              <a:schemeClr val="accent3"/>
            </a:lnRef>
            <a:fillRef idx="0">
              <a:schemeClr val="accent3"/>
            </a:fillRef>
            <a:effectRef idx="2">
              <a:schemeClr val="accent3"/>
            </a:effectRef>
            <a:fontRef idx="minor">
              <a:schemeClr val="tx1"/>
            </a:fontRef>
          </p:style>
        </p:cxnSp>
      </p:grpSp>
      <p:grpSp>
        <p:nvGrpSpPr>
          <p:cNvPr id="210" name="Group 209">
            <a:extLst>
              <a:ext uri="{FF2B5EF4-FFF2-40B4-BE49-F238E27FC236}">
                <a16:creationId xmlns:a16="http://schemas.microsoft.com/office/drawing/2014/main" id="{1FB55DA1-71DE-4599-A413-1F116FE77B0F}"/>
              </a:ext>
            </a:extLst>
          </p:cNvPr>
          <p:cNvGrpSpPr/>
          <p:nvPr/>
        </p:nvGrpSpPr>
        <p:grpSpPr>
          <a:xfrm>
            <a:off x="9819693" y="1603576"/>
            <a:ext cx="1847935" cy="954107"/>
            <a:chOff x="9815945" y="1089962"/>
            <a:chExt cx="1847935" cy="954107"/>
          </a:xfrm>
        </p:grpSpPr>
        <p:sp>
          <p:nvSpPr>
            <p:cNvPr id="211" name="TextBox 210">
              <a:extLst>
                <a:ext uri="{FF2B5EF4-FFF2-40B4-BE49-F238E27FC236}">
                  <a16:creationId xmlns:a16="http://schemas.microsoft.com/office/drawing/2014/main" id="{57006FA8-BF7A-431A-A4B1-A288A2F2F882}"/>
                </a:ext>
              </a:extLst>
            </p:cNvPr>
            <p:cNvSpPr txBox="1"/>
            <p:nvPr/>
          </p:nvSpPr>
          <p:spPr>
            <a:xfrm>
              <a:off x="9815945" y="1089962"/>
              <a:ext cx="1847935" cy="954107"/>
            </a:xfrm>
            <a:prstGeom prst="rect">
              <a:avLst/>
            </a:prstGeom>
            <a:noFill/>
          </p:spPr>
          <p:txBody>
            <a:bodyPr wrap="square">
              <a:spAutoFit/>
            </a:bodyPr>
            <a:lstStyle/>
            <a:p>
              <a:pPr lvl="1"/>
              <a:r>
                <a:rPr lang="en-CA" sz="2800" dirty="0">
                  <a:latin typeface="Leelawadee UI" panose="020B0502040204020203" pitchFamily="34" charset="-34"/>
                  <a:cs typeface="Leelawadee UI" panose="020B0502040204020203" pitchFamily="34" charset="-34"/>
                </a:rPr>
                <a:t>Male</a:t>
              </a:r>
              <a:br>
                <a:rPr lang="en-CA" sz="2800" dirty="0">
                  <a:latin typeface="Leelawadee UI" panose="020B0502040204020203" pitchFamily="34" charset="-34"/>
                  <a:cs typeface="Leelawadee UI" panose="020B0502040204020203" pitchFamily="34" charset="-34"/>
                </a:rPr>
              </a:br>
              <a:r>
                <a:rPr lang="en-CA" sz="2800" dirty="0">
                  <a:latin typeface="Leelawadee UI" panose="020B0502040204020203" pitchFamily="34" charset="-34"/>
                  <a:cs typeface="Leelawadee UI" panose="020B0502040204020203" pitchFamily="34" charset="-34"/>
                </a:rPr>
                <a:t>Female</a:t>
              </a:r>
            </a:p>
          </p:txBody>
        </p:sp>
        <p:sp>
          <p:nvSpPr>
            <p:cNvPr id="212" name="Oval 211">
              <a:extLst>
                <a:ext uri="{FF2B5EF4-FFF2-40B4-BE49-F238E27FC236}">
                  <a16:creationId xmlns:a16="http://schemas.microsoft.com/office/drawing/2014/main" id="{7B375603-1531-476E-B3D3-3C8BF87512FE}"/>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3" name="Oval 212">
              <a:extLst>
                <a:ext uri="{FF2B5EF4-FFF2-40B4-BE49-F238E27FC236}">
                  <a16:creationId xmlns:a16="http://schemas.microsoft.com/office/drawing/2014/main" id="{9778911A-74C0-491E-897D-DE347DA5AF8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96135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ED2BEAC-DE36-4532-946D-16BF50B9869E}"/>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CA" sz="3200" dirty="0">
                <a:latin typeface="Helvetica" panose="020B0604020202020204" pitchFamily="34" charset="0"/>
                <a:cs typeface="Helvetica" panose="020B0604020202020204" pitchFamily="34" charset="0"/>
              </a:rPr>
              <a:t>Aggregation networks under low and high sexual conflict</a:t>
            </a:r>
          </a:p>
        </p:txBody>
      </p:sp>
      <p:grpSp>
        <p:nvGrpSpPr>
          <p:cNvPr id="24" name="Group 23">
            <a:extLst>
              <a:ext uri="{FF2B5EF4-FFF2-40B4-BE49-F238E27FC236}">
                <a16:creationId xmlns:a16="http://schemas.microsoft.com/office/drawing/2014/main" id="{69421A85-80B8-FCAB-394D-FFAB3033CCCC}"/>
              </a:ext>
            </a:extLst>
          </p:cNvPr>
          <p:cNvGrpSpPr/>
          <p:nvPr/>
        </p:nvGrpSpPr>
        <p:grpSpPr>
          <a:xfrm>
            <a:off x="918868" y="881649"/>
            <a:ext cx="8821251" cy="2790618"/>
            <a:chOff x="671775" y="659140"/>
            <a:chExt cx="8821251" cy="2790618"/>
          </a:xfrm>
        </p:grpSpPr>
        <p:pic>
          <p:nvPicPr>
            <p:cNvPr id="25" name="Picture 24">
              <a:extLst>
                <a:ext uri="{FF2B5EF4-FFF2-40B4-BE49-F238E27FC236}">
                  <a16:creationId xmlns:a16="http://schemas.microsoft.com/office/drawing/2014/main" id="{0A90AC83-BD36-2666-A999-BCEF8794D4F6}"/>
                </a:ext>
              </a:extLst>
            </p:cNvPr>
            <p:cNvPicPr>
              <a:picLocks noChangeAspect="1"/>
            </p:cNvPicPr>
            <p:nvPr/>
          </p:nvPicPr>
          <p:blipFill rotWithShape="1">
            <a:blip r:embed="rId3"/>
            <a:srcRect/>
            <a:stretch/>
          </p:blipFill>
          <p:spPr>
            <a:xfrm>
              <a:off x="671775" y="679897"/>
              <a:ext cx="2867566" cy="2769860"/>
            </a:xfrm>
            <a:prstGeom prst="rect">
              <a:avLst/>
            </a:prstGeom>
          </p:spPr>
        </p:pic>
        <p:pic>
          <p:nvPicPr>
            <p:cNvPr id="26" name="Picture 25">
              <a:extLst>
                <a:ext uri="{FF2B5EF4-FFF2-40B4-BE49-F238E27FC236}">
                  <a16:creationId xmlns:a16="http://schemas.microsoft.com/office/drawing/2014/main" id="{95107F40-D5F4-92CC-0830-B0FD6F61FDE5}"/>
                </a:ext>
              </a:extLst>
            </p:cNvPr>
            <p:cNvPicPr>
              <a:picLocks noChangeAspect="1"/>
            </p:cNvPicPr>
            <p:nvPr/>
          </p:nvPicPr>
          <p:blipFill>
            <a:blip r:embed="rId4"/>
            <a:stretch>
              <a:fillRect/>
            </a:stretch>
          </p:blipFill>
          <p:spPr>
            <a:xfrm>
              <a:off x="6645203" y="659140"/>
              <a:ext cx="2847823" cy="2769860"/>
            </a:xfrm>
            <a:prstGeom prst="rect">
              <a:avLst/>
            </a:prstGeom>
          </p:spPr>
        </p:pic>
        <p:pic>
          <p:nvPicPr>
            <p:cNvPr id="28" name="Picture 27">
              <a:extLst>
                <a:ext uri="{FF2B5EF4-FFF2-40B4-BE49-F238E27FC236}">
                  <a16:creationId xmlns:a16="http://schemas.microsoft.com/office/drawing/2014/main" id="{97E024E7-F7C7-3692-C522-EA0B43EE47B3}"/>
                </a:ext>
              </a:extLst>
            </p:cNvPr>
            <p:cNvPicPr>
              <a:picLocks noChangeAspect="1"/>
            </p:cNvPicPr>
            <p:nvPr/>
          </p:nvPicPr>
          <p:blipFill>
            <a:blip r:embed="rId5"/>
            <a:stretch>
              <a:fillRect/>
            </a:stretch>
          </p:blipFill>
          <p:spPr>
            <a:xfrm>
              <a:off x="3833676" y="679898"/>
              <a:ext cx="2648256" cy="2769860"/>
            </a:xfrm>
            <a:prstGeom prst="rect">
              <a:avLst/>
            </a:prstGeom>
          </p:spPr>
        </p:pic>
      </p:grpSp>
      <p:grpSp>
        <p:nvGrpSpPr>
          <p:cNvPr id="30" name="Group 29">
            <a:extLst>
              <a:ext uri="{FF2B5EF4-FFF2-40B4-BE49-F238E27FC236}">
                <a16:creationId xmlns:a16="http://schemas.microsoft.com/office/drawing/2014/main" id="{F3F2FF1A-E56D-EEA5-0686-469E038C0CDC}"/>
              </a:ext>
            </a:extLst>
          </p:cNvPr>
          <p:cNvGrpSpPr/>
          <p:nvPr/>
        </p:nvGrpSpPr>
        <p:grpSpPr>
          <a:xfrm>
            <a:off x="918868" y="3642205"/>
            <a:ext cx="8652761" cy="2688306"/>
            <a:chOff x="829080" y="3605967"/>
            <a:chExt cx="8652761" cy="2688306"/>
          </a:xfrm>
        </p:grpSpPr>
        <p:pic>
          <p:nvPicPr>
            <p:cNvPr id="31" name="Picture 30">
              <a:extLst>
                <a:ext uri="{FF2B5EF4-FFF2-40B4-BE49-F238E27FC236}">
                  <a16:creationId xmlns:a16="http://schemas.microsoft.com/office/drawing/2014/main" id="{B66815BF-F41D-AAEC-7D3E-E64E8E83E7B0}"/>
                </a:ext>
              </a:extLst>
            </p:cNvPr>
            <p:cNvPicPr>
              <a:picLocks noChangeAspect="1"/>
            </p:cNvPicPr>
            <p:nvPr/>
          </p:nvPicPr>
          <p:blipFill>
            <a:blip r:embed="rId6"/>
            <a:stretch>
              <a:fillRect/>
            </a:stretch>
          </p:blipFill>
          <p:spPr>
            <a:xfrm>
              <a:off x="3869827" y="3605967"/>
              <a:ext cx="2700645" cy="2688305"/>
            </a:xfrm>
            <a:prstGeom prst="rect">
              <a:avLst/>
            </a:prstGeom>
          </p:spPr>
        </p:pic>
        <p:pic>
          <p:nvPicPr>
            <p:cNvPr id="33" name="Picture 32">
              <a:extLst>
                <a:ext uri="{FF2B5EF4-FFF2-40B4-BE49-F238E27FC236}">
                  <a16:creationId xmlns:a16="http://schemas.microsoft.com/office/drawing/2014/main" id="{2187EC91-DCC2-CE51-5F34-DDC68934D874}"/>
                </a:ext>
              </a:extLst>
            </p:cNvPr>
            <p:cNvPicPr>
              <a:picLocks noChangeAspect="1"/>
            </p:cNvPicPr>
            <p:nvPr/>
          </p:nvPicPr>
          <p:blipFill>
            <a:blip r:embed="rId7"/>
            <a:stretch>
              <a:fillRect/>
            </a:stretch>
          </p:blipFill>
          <p:spPr>
            <a:xfrm>
              <a:off x="829080" y="3667804"/>
              <a:ext cx="2867566" cy="2626469"/>
            </a:xfrm>
            <a:prstGeom prst="rect">
              <a:avLst/>
            </a:prstGeom>
          </p:spPr>
        </p:pic>
        <p:pic>
          <p:nvPicPr>
            <p:cNvPr id="34" name="Picture 33">
              <a:extLst>
                <a:ext uri="{FF2B5EF4-FFF2-40B4-BE49-F238E27FC236}">
                  <a16:creationId xmlns:a16="http://schemas.microsoft.com/office/drawing/2014/main" id="{86AD2DA0-C93A-0B72-4FA7-E8583C7A9690}"/>
                </a:ext>
              </a:extLst>
            </p:cNvPr>
            <p:cNvPicPr>
              <a:picLocks noChangeAspect="1"/>
            </p:cNvPicPr>
            <p:nvPr/>
          </p:nvPicPr>
          <p:blipFill>
            <a:blip r:embed="rId8"/>
            <a:stretch>
              <a:fillRect/>
            </a:stretch>
          </p:blipFill>
          <p:spPr>
            <a:xfrm>
              <a:off x="6754486" y="3605967"/>
              <a:ext cx="2727355" cy="2688305"/>
            </a:xfrm>
            <a:prstGeom prst="rect">
              <a:avLst/>
            </a:prstGeom>
          </p:spPr>
        </p:pic>
      </p:grpSp>
      <p:grpSp>
        <p:nvGrpSpPr>
          <p:cNvPr id="35" name="Group 34">
            <a:extLst>
              <a:ext uri="{FF2B5EF4-FFF2-40B4-BE49-F238E27FC236}">
                <a16:creationId xmlns:a16="http://schemas.microsoft.com/office/drawing/2014/main" id="{1E6EF173-7A14-A4BE-0DE4-177AA3263A59}"/>
              </a:ext>
            </a:extLst>
          </p:cNvPr>
          <p:cNvGrpSpPr/>
          <p:nvPr/>
        </p:nvGrpSpPr>
        <p:grpSpPr>
          <a:xfrm>
            <a:off x="10014788" y="2303587"/>
            <a:ext cx="1918466" cy="954107"/>
            <a:chOff x="9753660" y="1082372"/>
            <a:chExt cx="1950102" cy="954107"/>
          </a:xfrm>
        </p:grpSpPr>
        <p:sp>
          <p:nvSpPr>
            <p:cNvPr id="38" name="TextBox 37">
              <a:extLst>
                <a:ext uri="{FF2B5EF4-FFF2-40B4-BE49-F238E27FC236}">
                  <a16:creationId xmlns:a16="http://schemas.microsoft.com/office/drawing/2014/main" id="{EED375E4-9E8B-EE28-2682-C20EB09499C0}"/>
                </a:ext>
              </a:extLst>
            </p:cNvPr>
            <p:cNvSpPr txBox="1"/>
            <p:nvPr/>
          </p:nvSpPr>
          <p:spPr>
            <a:xfrm>
              <a:off x="9753660" y="1082372"/>
              <a:ext cx="1950102" cy="954107"/>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Male</a:t>
              </a:r>
              <a:br>
                <a:rPr lang="en-CA" sz="2800" dirty="0">
                  <a:latin typeface="Helvetica" panose="020B0604020202020204" pitchFamily="34" charset="0"/>
                  <a:cs typeface="Helvetica" panose="020B0604020202020204" pitchFamily="34" charset="0"/>
                </a:rPr>
              </a:br>
              <a:r>
                <a:rPr lang="en-CA" sz="2800" dirty="0">
                  <a:latin typeface="Helvetica" panose="020B0604020202020204" pitchFamily="34" charset="0"/>
                  <a:cs typeface="Helvetica" panose="020B0604020202020204" pitchFamily="34" charset="0"/>
                </a:rPr>
                <a:t>Female</a:t>
              </a:r>
            </a:p>
          </p:txBody>
        </p:sp>
        <p:sp>
          <p:nvSpPr>
            <p:cNvPr id="46" name="Oval 45">
              <a:extLst>
                <a:ext uri="{FF2B5EF4-FFF2-40B4-BE49-F238E27FC236}">
                  <a16:creationId xmlns:a16="http://schemas.microsoft.com/office/drawing/2014/main" id="{DD27D942-EB60-7D1A-6376-60D0EDBE6A47}"/>
                </a:ext>
              </a:extLst>
            </p:cNvPr>
            <p:cNvSpPr/>
            <p:nvPr/>
          </p:nvSpPr>
          <p:spPr>
            <a:xfrm>
              <a:off x="9959516" y="1188999"/>
              <a:ext cx="283322" cy="300503"/>
            </a:xfrm>
            <a:prstGeom prst="ellipse">
              <a:avLst/>
            </a:prstGeom>
            <a:solidFill>
              <a:srgbClr val="6CA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sp>
          <p:nvSpPr>
            <p:cNvPr id="47" name="Oval 46">
              <a:extLst>
                <a:ext uri="{FF2B5EF4-FFF2-40B4-BE49-F238E27FC236}">
                  <a16:creationId xmlns:a16="http://schemas.microsoft.com/office/drawing/2014/main" id="{A6F8B2E0-6DF4-CC45-9D14-E967D77D8A12}"/>
                </a:ext>
              </a:extLst>
            </p:cNvPr>
            <p:cNvSpPr/>
            <p:nvPr/>
          </p:nvSpPr>
          <p:spPr>
            <a:xfrm>
              <a:off x="9959516" y="1616534"/>
              <a:ext cx="283322" cy="300503"/>
            </a:xfrm>
            <a:prstGeom prst="ellipse">
              <a:avLst/>
            </a:prstGeom>
            <a:solidFill>
              <a:srgbClr val="F4A4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Helvetica" panose="020B0604020202020204" pitchFamily="34" charset="0"/>
                <a:cs typeface="Helvetica" panose="020B0604020202020204" pitchFamily="34" charset="0"/>
              </a:endParaRPr>
            </a:p>
          </p:txBody>
        </p:sp>
      </p:grpSp>
      <p:sp>
        <p:nvSpPr>
          <p:cNvPr id="48" name="TextBox 47">
            <a:extLst>
              <a:ext uri="{FF2B5EF4-FFF2-40B4-BE49-F238E27FC236}">
                <a16:creationId xmlns:a16="http://schemas.microsoft.com/office/drawing/2014/main" id="{8B8DCBFF-9A0B-9D27-CC50-9AFC52D24BC7}"/>
              </a:ext>
            </a:extLst>
          </p:cNvPr>
          <p:cNvSpPr txBox="1"/>
          <p:nvPr/>
        </p:nvSpPr>
        <p:spPr>
          <a:xfrm>
            <a:off x="10144106" y="3356095"/>
            <a:ext cx="2202570" cy="1569660"/>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Node size represents network strength</a:t>
            </a:r>
          </a:p>
        </p:txBody>
      </p:sp>
      <p:cxnSp>
        <p:nvCxnSpPr>
          <p:cNvPr id="49" name="Straight Connector 48">
            <a:extLst>
              <a:ext uri="{FF2B5EF4-FFF2-40B4-BE49-F238E27FC236}">
                <a16:creationId xmlns:a16="http://schemas.microsoft.com/office/drawing/2014/main" id="{7F5B6719-D259-9A14-9289-ADBC26576718}"/>
              </a:ext>
            </a:extLst>
          </p:cNvPr>
          <p:cNvCxnSpPr>
            <a:cxnSpLocks/>
          </p:cNvCxnSpPr>
          <p:nvPr/>
        </p:nvCxnSpPr>
        <p:spPr>
          <a:xfrm>
            <a:off x="9960702" y="2433651"/>
            <a:ext cx="0" cy="2335247"/>
          </a:xfrm>
          <a:prstGeom prst="line">
            <a:avLst/>
          </a:prstGeom>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2B07FB10-E82B-ABCA-CFDB-4CF3322AE8B2}"/>
              </a:ext>
            </a:extLst>
          </p:cNvPr>
          <p:cNvSpPr txBox="1"/>
          <p:nvPr/>
        </p:nvSpPr>
        <p:spPr>
          <a:xfrm rot="16200000">
            <a:off x="-1013489" y="1464763"/>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2-shelter</a:t>
            </a:r>
          </a:p>
        </p:txBody>
      </p:sp>
      <p:sp>
        <p:nvSpPr>
          <p:cNvPr id="51" name="TextBox 50">
            <a:extLst>
              <a:ext uri="{FF2B5EF4-FFF2-40B4-BE49-F238E27FC236}">
                <a16:creationId xmlns:a16="http://schemas.microsoft.com/office/drawing/2014/main" id="{3FD07270-F804-01FE-F89E-EADD9D5D8D66}"/>
              </a:ext>
            </a:extLst>
          </p:cNvPr>
          <p:cNvSpPr txBox="1"/>
          <p:nvPr/>
        </p:nvSpPr>
        <p:spPr>
          <a:xfrm rot="16200000">
            <a:off x="-1000250" y="4508041"/>
            <a:ext cx="2831640" cy="523220"/>
          </a:xfrm>
          <a:prstGeom prst="rect">
            <a:avLst/>
          </a:prstGeom>
          <a:noFill/>
        </p:spPr>
        <p:txBody>
          <a:bodyPr wrap="square">
            <a:spAutoFit/>
          </a:bodyPr>
          <a:lstStyle/>
          <a:p>
            <a:pPr lvl="1"/>
            <a:r>
              <a:rPr lang="en-CA" sz="2800" dirty="0">
                <a:latin typeface="Helvetica" panose="020B0604020202020204" pitchFamily="34" charset="0"/>
                <a:cs typeface="Helvetica" panose="020B0604020202020204" pitchFamily="34" charset="0"/>
              </a:rPr>
              <a:t>12-shelter</a:t>
            </a:r>
          </a:p>
        </p:txBody>
      </p:sp>
      <p:sp>
        <p:nvSpPr>
          <p:cNvPr id="20" name="Rectangle 19">
            <a:extLst>
              <a:ext uri="{FF2B5EF4-FFF2-40B4-BE49-F238E27FC236}">
                <a16:creationId xmlns:a16="http://schemas.microsoft.com/office/drawing/2014/main" id="{AC0967D4-0EF1-7365-01EF-33B809CAE6E9}"/>
              </a:ext>
            </a:extLst>
          </p:cNvPr>
          <p:cNvSpPr/>
          <p:nvPr/>
        </p:nvSpPr>
        <p:spPr>
          <a:xfrm>
            <a:off x="7859697" y="6431140"/>
            <a:ext cx="4332303" cy="369332"/>
          </a:xfrm>
          <a:prstGeom prst="rect">
            <a:avLst/>
          </a:prstGeom>
        </p:spPr>
        <p:txBody>
          <a:bodyPr wrap="square">
            <a:spAutoFit/>
          </a:bodyPr>
          <a:lstStyle/>
          <a:p>
            <a:r>
              <a:rPr lang="en-US" dirty="0">
                <a:ln w="0"/>
                <a:solidFill>
                  <a:schemeClr val="bg2">
                    <a:lumMod val="50000"/>
                  </a:schemeClr>
                </a:solidFill>
                <a:latin typeface="Helvetica" panose="020B0604020202020204" pitchFamily="34" charset="0"/>
                <a:cs typeface="Helvetica" panose="020B0604020202020204" pitchFamily="34" charset="0"/>
              </a:rPr>
              <a:t>Yan and Dukas, (in press), </a:t>
            </a:r>
            <a:r>
              <a:rPr lang="en-US" i="1" dirty="0">
                <a:ln w="0"/>
                <a:solidFill>
                  <a:schemeClr val="bg2">
                    <a:lumMod val="50000"/>
                  </a:schemeClr>
                </a:solidFill>
                <a:latin typeface="Helvetica" panose="020B0604020202020204" pitchFamily="34" charset="0"/>
                <a:cs typeface="Helvetica" panose="020B0604020202020204" pitchFamily="34" charset="0"/>
              </a:rPr>
              <a:t>Anim. Behav.</a:t>
            </a:r>
            <a:endParaRPr lang="en-US" dirty="0">
              <a:ln w="0"/>
              <a:solidFill>
                <a:schemeClr val="bg2">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47513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4C6AD3-B506-4FAB-9BE3-B201488366BD}"/>
              </a:ext>
            </a:extLst>
          </p:cNvPr>
          <p:cNvSpPr txBox="1"/>
          <p:nvPr/>
        </p:nvSpPr>
        <p:spPr>
          <a:xfrm rot="16200000">
            <a:off x="1549058" y="3546377"/>
            <a:ext cx="1539025" cy="523220"/>
          </a:xfrm>
          <a:prstGeom prst="rect">
            <a:avLst/>
          </a:prstGeom>
          <a:noFill/>
        </p:spPr>
        <p:txBody>
          <a:bodyPr wrap="square">
            <a:spAutoFit/>
          </a:bodyPr>
          <a:lstStyle/>
          <a:p>
            <a:r>
              <a:rPr lang="en-CA" sz="2800" dirty="0">
                <a:latin typeface="Helvetica" panose="020B0604020202020204" pitchFamily="34" charset="0"/>
                <a:cs typeface="Helvetica" panose="020B0604020202020204" pitchFamily="34" charset="0"/>
              </a:rPr>
              <a:t>Strength</a:t>
            </a:r>
          </a:p>
        </p:txBody>
      </p:sp>
      <p:grpSp>
        <p:nvGrpSpPr>
          <p:cNvPr id="39" name="Group 38">
            <a:extLst>
              <a:ext uri="{FF2B5EF4-FFF2-40B4-BE49-F238E27FC236}">
                <a16:creationId xmlns:a16="http://schemas.microsoft.com/office/drawing/2014/main" id="{45A6D09F-B58C-4DCE-9577-1F9FEFAFCD8E}"/>
              </a:ext>
            </a:extLst>
          </p:cNvPr>
          <p:cNvGrpSpPr/>
          <p:nvPr/>
        </p:nvGrpSpPr>
        <p:grpSpPr>
          <a:xfrm>
            <a:off x="2714625" y="1477431"/>
            <a:ext cx="7078171" cy="5325872"/>
            <a:chOff x="2724150" y="1401232"/>
            <a:chExt cx="7078171" cy="5325872"/>
          </a:xfrm>
        </p:grpSpPr>
        <p:grpSp>
          <p:nvGrpSpPr>
            <p:cNvPr id="8" name="Group 7">
              <a:extLst>
                <a:ext uri="{FF2B5EF4-FFF2-40B4-BE49-F238E27FC236}">
                  <a16:creationId xmlns:a16="http://schemas.microsoft.com/office/drawing/2014/main" id="{D36E6A71-83EA-41C7-A47C-D64A01722B39}"/>
                </a:ext>
              </a:extLst>
            </p:cNvPr>
            <p:cNvGrpSpPr/>
            <p:nvPr/>
          </p:nvGrpSpPr>
          <p:grpSpPr>
            <a:xfrm>
              <a:off x="2724150" y="1609724"/>
              <a:ext cx="7078171" cy="5117380"/>
              <a:chOff x="2479687" y="1514475"/>
              <a:chExt cx="7287721" cy="5328979"/>
            </a:xfrm>
          </p:grpSpPr>
          <p:pic>
            <p:nvPicPr>
              <p:cNvPr id="3" name="Picture 2">
                <a:extLst>
                  <a:ext uri="{FF2B5EF4-FFF2-40B4-BE49-F238E27FC236}">
                    <a16:creationId xmlns:a16="http://schemas.microsoft.com/office/drawing/2014/main" id="{37DB93ED-87E4-40C0-91B4-FDA0DCBB28FC}"/>
                  </a:ext>
                </a:extLst>
              </p:cNvPr>
              <p:cNvPicPr>
                <a:picLocks noChangeAspect="1"/>
              </p:cNvPicPr>
              <p:nvPr/>
            </p:nvPicPr>
            <p:blipFill rotWithShape="1">
              <a:blip r:embed="rId3"/>
              <a:srcRect l="4874"/>
              <a:stretch/>
            </p:blipFill>
            <p:spPr>
              <a:xfrm>
                <a:off x="2479687" y="1514475"/>
                <a:ext cx="7287721" cy="4848225"/>
              </a:xfrm>
              <a:prstGeom prst="rect">
                <a:avLst/>
              </a:prstGeom>
            </p:spPr>
          </p:pic>
          <p:sp>
            <p:nvSpPr>
              <p:cNvPr id="6" name="TextBox 5">
                <a:extLst>
                  <a:ext uri="{FF2B5EF4-FFF2-40B4-BE49-F238E27FC236}">
                    <a16:creationId xmlns:a16="http://schemas.microsoft.com/office/drawing/2014/main" id="{BF074392-CCAF-4668-942E-40E38B47FEEE}"/>
                  </a:ext>
                </a:extLst>
              </p:cNvPr>
              <p:cNvSpPr txBox="1"/>
              <p:nvPr/>
            </p:nvSpPr>
            <p:spPr>
              <a:xfrm>
                <a:off x="3578450" y="6362700"/>
                <a:ext cx="1617773" cy="480754"/>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2-shelter</a:t>
                </a:r>
              </a:p>
            </p:txBody>
          </p:sp>
          <p:sp>
            <p:nvSpPr>
              <p:cNvPr id="7" name="TextBox 6">
                <a:extLst>
                  <a:ext uri="{FF2B5EF4-FFF2-40B4-BE49-F238E27FC236}">
                    <a16:creationId xmlns:a16="http://schemas.microsoft.com/office/drawing/2014/main" id="{6B0EDF47-CBB3-45DE-87DC-6D752B2011D8}"/>
                  </a:ext>
                </a:extLst>
              </p:cNvPr>
              <p:cNvSpPr txBox="1"/>
              <p:nvPr/>
            </p:nvSpPr>
            <p:spPr>
              <a:xfrm>
                <a:off x="5835875" y="6362700"/>
                <a:ext cx="1984150" cy="480754"/>
              </a:xfrm>
              <a:prstGeom prst="rect">
                <a:avLst/>
              </a:prstGeom>
              <a:noFill/>
            </p:spPr>
            <p:txBody>
              <a:bodyPr wrap="square">
                <a:spAutoFit/>
              </a:bodyPr>
              <a:lstStyle/>
              <a:p>
                <a:pPr algn="ctr"/>
                <a:r>
                  <a:rPr lang="en-CA" sz="2400" dirty="0">
                    <a:latin typeface="Helvetica" panose="020B0604020202020204" pitchFamily="34" charset="0"/>
                    <a:cs typeface="Helvetica" panose="020B0604020202020204" pitchFamily="34" charset="0"/>
                  </a:rPr>
                  <a:t>12-shelter</a:t>
                </a:r>
              </a:p>
            </p:txBody>
          </p:sp>
        </p:grpSp>
        <p:cxnSp>
          <p:nvCxnSpPr>
            <p:cNvPr id="10" name="Straight Connector 9">
              <a:extLst>
                <a:ext uri="{FF2B5EF4-FFF2-40B4-BE49-F238E27FC236}">
                  <a16:creationId xmlns:a16="http://schemas.microsoft.com/office/drawing/2014/main" id="{57C5547E-DD2E-40D6-95DD-C8FBA77C7F11}"/>
                </a:ext>
              </a:extLst>
            </p:cNvPr>
            <p:cNvCxnSpPr>
              <a:cxnSpLocks/>
            </p:cNvCxnSpPr>
            <p:nvPr/>
          </p:nvCxnSpPr>
          <p:spPr>
            <a:xfrm>
              <a:off x="4000500" y="1676399"/>
              <a:ext cx="885825"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228F0DD2-7742-4BF0-A4B6-E37CDC006F50}"/>
                </a:ext>
              </a:extLst>
            </p:cNvPr>
            <p:cNvCxnSpPr>
              <a:cxnSpLocks/>
            </p:cNvCxnSpPr>
            <p:nvPr/>
          </p:nvCxnSpPr>
          <p:spPr>
            <a:xfrm>
              <a:off x="4000500" y="1666874"/>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0033B8C1-259E-4E99-BD6A-222EAD1FC7FF}"/>
                </a:ext>
              </a:extLst>
            </p:cNvPr>
            <p:cNvSpPr txBox="1"/>
            <p:nvPr/>
          </p:nvSpPr>
          <p:spPr>
            <a:xfrm>
              <a:off x="4264611" y="1401232"/>
              <a:ext cx="447997" cy="369332"/>
            </a:xfrm>
            <a:prstGeom prst="rect">
              <a:avLst/>
            </a:prstGeom>
            <a:noFill/>
          </p:spPr>
          <p:txBody>
            <a:bodyPr wrap="square">
              <a:spAutoFit/>
            </a:bodyPr>
            <a:lstStyle/>
            <a:p>
              <a:r>
                <a:rPr lang="en-CA" b="1" dirty="0">
                  <a:latin typeface="Leelawadee UI" panose="020B0502040204020203" pitchFamily="34" charset="-34"/>
                  <a:cs typeface="Leelawadee UI" panose="020B0502040204020203" pitchFamily="34" charset="-34"/>
                </a:rPr>
                <a:t>**</a:t>
              </a:r>
            </a:p>
          </p:txBody>
        </p:sp>
        <p:cxnSp>
          <p:nvCxnSpPr>
            <p:cNvPr id="18" name="Straight Connector 17">
              <a:extLst>
                <a:ext uri="{FF2B5EF4-FFF2-40B4-BE49-F238E27FC236}">
                  <a16:creationId xmlns:a16="http://schemas.microsoft.com/office/drawing/2014/main" id="{79D8FFE8-F21D-4615-A566-7C89AADABACC}"/>
                </a:ext>
              </a:extLst>
            </p:cNvPr>
            <p:cNvCxnSpPr>
              <a:cxnSpLocks/>
            </p:cNvCxnSpPr>
            <p:nvPr/>
          </p:nvCxnSpPr>
          <p:spPr>
            <a:xfrm>
              <a:off x="4876800" y="1675171"/>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grpSp>
      <p:cxnSp>
        <p:nvCxnSpPr>
          <p:cNvPr id="27" name="Straight Connector 26">
            <a:extLst>
              <a:ext uri="{FF2B5EF4-FFF2-40B4-BE49-F238E27FC236}">
                <a16:creationId xmlns:a16="http://schemas.microsoft.com/office/drawing/2014/main" id="{F8AFFCA5-5803-4E20-94D7-14B03AD815E2}"/>
              </a:ext>
            </a:extLst>
          </p:cNvPr>
          <p:cNvCxnSpPr>
            <a:cxnSpLocks/>
          </p:cNvCxnSpPr>
          <p:nvPr/>
        </p:nvCxnSpPr>
        <p:spPr>
          <a:xfrm>
            <a:off x="2943225" y="1267778"/>
            <a:ext cx="0" cy="888816"/>
          </a:xfrm>
          <a:prstGeom prst="line">
            <a:avLst/>
          </a:prstGeom>
          <a:ln w="23622">
            <a:solidFill>
              <a:schemeClr val="bg2">
                <a:lumMod val="50000"/>
              </a:schemeClr>
            </a:solidFill>
          </a:ln>
        </p:spPr>
        <p:style>
          <a:lnRef idx="3">
            <a:schemeClr val="dk1"/>
          </a:lnRef>
          <a:fillRef idx="0">
            <a:schemeClr val="dk1"/>
          </a:fillRef>
          <a:effectRef idx="2">
            <a:schemeClr val="dk1"/>
          </a:effectRef>
          <a:fontRef idx="minor">
            <a:schemeClr val="tx1"/>
          </a:fontRef>
        </p:style>
      </p:cxnSp>
      <p:grpSp>
        <p:nvGrpSpPr>
          <p:cNvPr id="40" name="Group 39">
            <a:extLst>
              <a:ext uri="{FF2B5EF4-FFF2-40B4-BE49-F238E27FC236}">
                <a16:creationId xmlns:a16="http://schemas.microsoft.com/office/drawing/2014/main" id="{53587388-0BF0-48B5-868A-22D5C7D9574F}"/>
              </a:ext>
            </a:extLst>
          </p:cNvPr>
          <p:cNvGrpSpPr/>
          <p:nvPr/>
        </p:nvGrpSpPr>
        <p:grpSpPr>
          <a:xfrm>
            <a:off x="4438650" y="1114234"/>
            <a:ext cx="2552700" cy="391773"/>
            <a:chOff x="4410075" y="1018984"/>
            <a:chExt cx="2552700" cy="391773"/>
          </a:xfrm>
        </p:grpSpPr>
        <p:cxnSp>
          <p:nvCxnSpPr>
            <p:cNvPr id="29" name="Straight Connector 28">
              <a:extLst>
                <a:ext uri="{FF2B5EF4-FFF2-40B4-BE49-F238E27FC236}">
                  <a16:creationId xmlns:a16="http://schemas.microsoft.com/office/drawing/2014/main" id="{62226E82-9AD4-4FBF-BD6B-6D1448CD7B62}"/>
                </a:ext>
              </a:extLst>
            </p:cNvPr>
            <p:cNvCxnSpPr>
              <a:cxnSpLocks/>
            </p:cNvCxnSpPr>
            <p:nvPr/>
          </p:nvCxnSpPr>
          <p:spPr>
            <a:xfrm>
              <a:off x="4410075" y="1267778"/>
              <a:ext cx="2552700"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CBC88907-FAEE-40B0-A909-C1F9A03A917B}"/>
                </a:ext>
              </a:extLst>
            </p:cNvPr>
            <p:cNvCxnSpPr>
              <a:cxnSpLocks/>
            </p:cNvCxnSpPr>
            <p:nvPr/>
          </p:nvCxnSpPr>
          <p:spPr>
            <a:xfrm>
              <a:off x="4410075" y="1258253"/>
              <a:ext cx="0" cy="133454"/>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AA0C9DC-9D23-4958-9ACD-C8BD7E76A96F}"/>
                </a:ext>
              </a:extLst>
            </p:cNvPr>
            <p:cNvCxnSpPr>
              <a:cxnSpLocks/>
            </p:cNvCxnSpPr>
            <p:nvPr/>
          </p:nvCxnSpPr>
          <p:spPr>
            <a:xfrm>
              <a:off x="6953250" y="1277303"/>
              <a:ext cx="0" cy="133454"/>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F93678D4-3974-4A54-832C-28D16E84F769}"/>
                </a:ext>
              </a:extLst>
            </p:cNvPr>
            <p:cNvSpPr txBox="1"/>
            <p:nvPr/>
          </p:nvSpPr>
          <p:spPr>
            <a:xfrm>
              <a:off x="5386936" y="1018984"/>
              <a:ext cx="990600" cy="369332"/>
            </a:xfrm>
            <a:prstGeom prst="rect">
              <a:avLst/>
            </a:prstGeom>
            <a:noFill/>
          </p:spPr>
          <p:txBody>
            <a:bodyPr wrap="square">
              <a:spAutoFit/>
            </a:bodyPr>
            <a:lstStyle/>
            <a:p>
              <a:r>
                <a:rPr lang="en-CA" b="1" dirty="0">
                  <a:latin typeface="Leelawadee UI" panose="020B0502040204020203" pitchFamily="34" charset="-34"/>
                  <a:cs typeface="Leelawadee UI" panose="020B0502040204020203" pitchFamily="34" charset="-34"/>
                </a:rPr>
                <a:t>***</a:t>
              </a:r>
            </a:p>
          </p:txBody>
        </p:sp>
      </p:grpSp>
      <p:sp>
        <p:nvSpPr>
          <p:cNvPr id="43" name="TextBox 42">
            <a:extLst>
              <a:ext uri="{FF2B5EF4-FFF2-40B4-BE49-F238E27FC236}">
                <a16:creationId xmlns:a16="http://schemas.microsoft.com/office/drawing/2014/main" id="{AAB46D17-C8E8-4EF6-BBE6-92AFCC8749D3}"/>
              </a:ext>
            </a:extLst>
          </p:cNvPr>
          <p:cNvSpPr txBox="1"/>
          <p:nvPr/>
        </p:nvSpPr>
        <p:spPr>
          <a:xfrm>
            <a:off x="6735268" y="3929656"/>
            <a:ext cx="885825" cy="369332"/>
          </a:xfrm>
          <a:prstGeom prst="rect">
            <a:avLst/>
          </a:prstGeom>
          <a:noFill/>
        </p:spPr>
        <p:txBody>
          <a:bodyPr wrap="square">
            <a:spAutoFit/>
          </a:bodyPr>
          <a:lstStyle/>
          <a:p>
            <a:r>
              <a:rPr lang="en-CA" dirty="0">
                <a:latin typeface="Leelawadee UI" panose="020B0502040204020203" pitchFamily="34" charset="-34"/>
                <a:cs typeface="Leelawadee UI" panose="020B0502040204020203" pitchFamily="34" charset="-34"/>
              </a:rPr>
              <a:t>n.s</a:t>
            </a:r>
          </a:p>
        </p:txBody>
      </p:sp>
      <p:grpSp>
        <p:nvGrpSpPr>
          <p:cNvPr id="45" name="Group 44">
            <a:extLst>
              <a:ext uri="{FF2B5EF4-FFF2-40B4-BE49-F238E27FC236}">
                <a16:creationId xmlns:a16="http://schemas.microsoft.com/office/drawing/2014/main" id="{8F2C0750-4517-42B6-8230-2E90866E82AC}"/>
              </a:ext>
            </a:extLst>
          </p:cNvPr>
          <p:cNvGrpSpPr/>
          <p:nvPr/>
        </p:nvGrpSpPr>
        <p:grpSpPr>
          <a:xfrm>
            <a:off x="6538912" y="4289443"/>
            <a:ext cx="885825" cy="107808"/>
            <a:chOff x="6548437" y="4013780"/>
            <a:chExt cx="885825" cy="107808"/>
          </a:xfrm>
        </p:grpSpPr>
        <p:cxnSp>
          <p:nvCxnSpPr>
            <p:cNvPr id="41" name="Straight Connector 40">
              <a:extLst>
                <a:ext uri="{FF2B5EF4-FFF2-40B4-BE49-F238E27FC236}">
                  <a16:creationId xmlns:a16="http://schemas.microsoft.com/office/drawing/2014/main" id="{0C8308D7-FB36-4264-BF5A-23878E53C421}"/>
                </a:ext>
              </a:extLst>
            </p:cNvPr>
            <p:cNvCxnSpPr>
              <a:cxnSpLocks/>
            </p:cNvCxnSpPr>
            <p:nvPr/>
          </p:nvCxnSpPr>
          <p:spPr>
            <a:xfrm>
              <a:off x="6548437" y="4013780"/>
              <a:ext cx="885825" cy="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90A069D1-5D74-4662-B8BD-507F2F6A427C}"/>
                </a:ext>
              </a:extLst>
            </p:cNvPr>
            <p:cNvCxnSpPr>
              <a:cxnSpLocks/>
            </p:cNvCxnSpPr>
            <p:nvPr/>
          </p:nvCxnSpPr>
          <p:spPr>
            <a:xfrm>
              <a:off x="6553199" y="4017898"/>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AEE76234-5BA3-4A5A-A5E1-2AE48A3BA279}"/>
                </a:ext>
              </a:extLst>
            </p:cNvPr>
            <p:cNvCxnSpPr>
              <a:cxnSpLocks/>
            </p:cNvCxnSpPr>
            <p:nvPr/>
          </p:nvCxnSpPr>
          <p:spPr>
            <a:xfrm>
              <a:off x="7424737" y="4013780"/>
              <a:ext cx="0" cy="10369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grpSp>
      <p:sp>
        <p:nvSpPr>
          <p:cNvPr id="24" name="Title 1">
            <a:extLst>
              <a:ext uri="{FF2B5EF4-FFF2-40B4-BE49-F238E27FC236}">
                <a16:creationId xmlns:a16="http://schemas.microsoft.com/office/drawing/2014/main" id="{4A8CF826-F33D-FC96-A6D4-E9F5EB18B4DA}"/>
              </a:ext>
            </a:extLst>
          </p:cNvPr>
          <p:cNvSpPr txBox="1">
            <a:spLocks/>
          </p:cNvSpPr>
          <p:nvPr/>
        </p:nvSpPr>
        <p:spPr>
          <a:xfrm>
            <a:off x="254495" y="80708"/>
            <a:ext cx="11683010" cy="661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600"/>
              </a:spcBef>
            </a:pPr>
            <a:r>
              <a:rPr lang="en-CA" sz="3200" dirty="0">
                <a:latin typeface="Helvetica" panose="020B0604020202020204" pitchFamily="34" charset="0"/>
                <a:cs typeface="Helvetica" panose="020B0604020202020204" pitchFamily="34" charset="0"/>
              </a:rPr>
              <a:t>Females did not form fewer and weaker social connections compared to males</a:t>
            </a:r>
          </a:p>
        </p:txBody>
      </p:sp>
    </p:spTree>
    <p:extLst>
      <p:ext uri="{BB962C8B-B14F-4D97-AF65-F5344CB8AC3E}">
        <p14:creationId xmlns:p14="http://schemas.microsoft.com/office/powerpoint/2010/main" val="484516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3636</TotalTime>
  <Words>2393</Words>
  <Application>Microsoft Office PowerPoint</Application>
  <PresentationFormat>Widescreen</PresentationFormat>
  <Paragraphs>231</Paragraphs>
  <Slides>32</Slides>
  <Notes>22</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Arial</vt:lpstr>
      <vt:lpstr>Calibri</vt:lpstr>
      <vt:lpstr>Calibri Light</vt:lpstr>
      <vt:lpstr>Helvetica</vt:lpstr>
      <vt:lpstr>Leelawadee UI</vt:lpstr>
      <vt:lpstr>Times New Roman</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Janice Yan</dc:creator>
  <cp:lastModifiedBy>Janice Yan</cp:lastModifiedBy>
  <cp:revision>74</cp:revision>
  <dcterms:created xsi:type="dcterms:W3CDTF">2022-07-06T19:56:37Z</dcterms:created>
  <dcterms:modified xsi:type="dcterms:W3CDTF">2022-07-15T16:33:36Z</dcterms:modified>
</cp:coreProperties>
</file>